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8" r:id="rId2"/>
    <p:sldId id="309" r:id="rId3"/>
    <p:sldId id="310" r:id="rId4"/>
    <p:sldId id="311" r:id="rId5"/>
    <p:sldId id="312" r:id="rId6"/>
    <p:sldId id="316" r:id="rId7"/>
    <p:sldId id="318" r:id="rId8"/>
    <p:sldId id="313" r:id="rId9"/>
    <p:sldId id="302" r:id="rId10"/>
    <p:sldId id="319" r:id="rId11"/>
    <p:sldId id="294" r:id="rId12"/>
    <p:sldId id="315" r:id="rId13"/>
    <p:sldId id="314" r:id="rId14"/>
    <p:sldId id="31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4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03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88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65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84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4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56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80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32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92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4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0CE3E51-AD75-4AD1-87CB-CC04C8D53CB3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4247825-6723-4C22-93E0-86F06793DC7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729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5039D-0FB6-4DFD-BC33-44D7AA1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3052963"/>
            <a:ext cx="11029615" cy="1497507"/>
          </a:xfrm>
        </p:spPr>
        <p:txBody>
          <a:bodyPr/>
          <a:lstStyle/>
          <a:p>
            <a:r>
              <a:rPr lang="nl-NL" dirty="0"/>
              <a:t>1/ BBV : Stelsel van baten en lasten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4B555A-29AD-47B3-8003-D78148D5A4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DOEL, ROLLEN, </a:t>
            </a:r>
            <a:r>
              <a:rPr lang="nl-NL" dirty="0" err="1"/>
              <a:t>FUncties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95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C8B03-C8A6-41CE-979E-D9F060FD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GEMEENTELIJK WONINGBEDRIJF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3B2209-CC19-441A-AD08-3F3FEC59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nl-NL" dirty="0"/>
              <a:t>Bedrijf</a:t>
            </a:r>
          </a:p>
          <a:p>
            <a:pPr lvl="1"/>
            <a:r>
              <a:rPr lang="nl-NL" dirty="0"/>
              <a:t>Verhuur van woningen wordt doorgaans verricht door commerciële verhuurders, woningcorporaties en particuliere verhuurders</a:t>
            </a:r>
            <a:br>
              <a:rPr lang="nl-NL" dirty="0"/>
            </a:br>
            <a:r>
              <a:rPr lang="nl-NL" dirty="0"/>
              <a:t>(gemeentelijke woningbedrijven verhuren samen circa 4.000 huurwoningen op een totaal van circa 2 miljoen)</a:t>
            </a:r>
          </a:p>
          <a:p>
            <a:pPr lvl="1"/>
            <a:r>
              <a:rPr lang="nl-NL" dirty="0"/>
              <a:t>Huurovereenkomsten zijn privaatrechtelijke overeenkomsten, waarbij de (gemeentelijke) overheid als privaatrechtelijke partij opereert.</a:t>
            </a:r>
          </a:p>
          <a:p>
            <a:pPr lvl="1"/>
            <a:r>
              <a:rPr lang="nl-NL" dirty="0"/>
              <a:t>Verhuur van woningen is een privaatrechtelijke activiteit</a:t>
            </a:r>
          </a:p>
          <a:p>
            <a:pPr lvl="1"/>
            <a:r>
              <a:rPr lang="nl-NL" dirty="0"/>
              <a:t>Toepassing BW 2</a:t>
            </a:r>
          </a:p>
        </p:txBody>
      </p:sp>
    </p:spTree>
    <p:extLst>
      <p:ext uri="{BB962C8B-B14F-4D97-AF65-F5344CB8AC3E}">
        <p14:creationId xmlns:p14="http://schemas.microsoft.com/office/powerpoint/2010/main" val="258722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1696-96AA-4DD5-8A88-2F2979A8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woningbedrijf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4974A-828D-4AB6-B76E-3E5FD204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dirty="0"/>
              <a:t>Het WONING</a:t>
            </a:r>
            <a:r>
              <a:rPr lang="nl-NL" dirty="0">
                <a:solidFill>
                  <a:srgbClr val="FF0000"/>
                </a:solidFill>
              </a:rPr>
              <a:t>BEDRIJF</a:t>
            </a:r>
            <a:r>
              <a:rPr lang="nl-NL" dirty="0"/>
              <a:t> is een </a:t>
            </a:r>
            <a:r>
              <a:rPr lang="nl-NL" dirty="0">
                <a:solidFill>
                  <a:srgbClr val="FF0000"/>
                </a:solidFill>
              </a:rPr>
              <a:t>BEDRIJF</a:t>
            </a:r>
            <a:r>
              <a:rPr lang="nl-NL" dirty="0"/>
              <a:t> binnen het </a:t>
            </a:r>
            <a:r>
              <a:rPr lang="nl-NL" dirty="0">
                <a:solidFill>
                  <a:schemeClr val="accent2"/>
                </a:solidFill>
              </a:rPr>
              <a:t>BESTUUR</a:t>
            </a:r>
          </a:p>
          <a:p>
            <a:r>
              <a:rPr lang="nl-NL" dirty="0"/>
              <a:t>Verhuur van woningen is een </a:t>
            </a:r>
            <a:r>
              <a:rPr lang="nl-NL" b="1" u="sng" dirty="0"/>
              <a:t>privaatrechtelijke, bedrijfsmatige, zakelijke activiteit</a:t>
            </a:r>
            <a:br>
              <a:rPr lang="nl-NL" dirty="0"/>
            </a:br>
            <a:r>
              <a:rPr lang="nl-NL" dirty="0"/>
              <a:t>Geen publiekrechtelijke, bestuurlijke activiteit zoals de gemeente verricht</a:t>
            </a:r>
          </a:p>
          <a:p>
            <a:pPr marL="0" indent="0">
              <a:buNone/>
            </a:pPr>
            <a:r>
              <a:rPr lang="nl-NL" dirty="0"/>
              <a:t>Financiële verslaggeving WONING</a:t>
            </a:r>
            <a:r>
              <a:rPr lang="nl-NL" dirty="0">
                <a:solidFill>
                  <a:srgbClr val="FF0000"/>
                </a:solidFill>
              </a:rPr>
              <a:t>BEDRIJF</a:t>
            </a:r>
            <a:endParaRPr lang="nl-NL" dirty="0"/>
          </a:p>
          <a:p>
            <a:r>
              <a:rPr lang="nl-NL" dirty="0"/>
              <a:t>Het BBV Stelsel van Baten en Lasten dat op gemeenten van toepassing is, </a:t>
            </a:r>
            <a:br>
              <a:rPr lang="nl-NL" dirty="0"/>
            </a:br>
            <a:r>
              <a:rPr lang="nl-NL" dirty="0"/>
              <a:t>is uitdrukkelijk niet ontworpen en geschikt voor het Woningbedrijf. Integendeel zelfs; </a:t>
            </a:r>
          </a:p>
          <a:p>
            <a:pPr lvl="1"/>
            <a:r>
              <a:rPr lang="nl-NL" dirty="0"/>
              <a:t>Het BBV is ontworpen als </a:t>
            </a:r>
            <a:r>
              <a:rPr lang="nl-NL" b="1" u="sng" dirty="0"/>
              <a:t>tegenhanger</a:t>
            </a:r>
            <a:r>
              <a:rPr lang="nl-NL" dirty="0"/>
              <a:t> van de verslaggeving voor de private sector</a:t>
            </a:r>
          </a:p>
          <a:p>
            <a:pPr lvl="1"/>
            <a:r>
              <a:rPr lang="nl-NL" dirty="0"/>
              <a:t>De </a:t>
            </a:r>
            <a:r>
              <a:rPr lang="nl-NL" b="1" u="sng" dirty="0"/>
              <a:t>verschillen</a:t>
            </a:r>
            <a:r>
              <a:rPr lang="nl-NL" dirty="0"/>
              <a:t> met de private sector staan </a:t>
            </a:r>
            <a:r>
              <a:rPr lang="nl-NL" b="1" dirty="0"/>
              <a:t>centraal</a:t>
            </a:r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>
                <a:solidFill>
                  <a:schemeClr val="accent2"/>
                </a:solidFill>
              </a:rPr>
              <a:t>EIGENHEID</a:t>
            </a:r>
            <a:r>
              <a:rPr lang="nl-NL" dirty="0"/>
              <a:t> van de overheid bestaat niet binnen het </a:t>
            </a:r>
            <a:r>
              <a:rPr lang="nl-NL" dirty="0">
                <a:solidFill>
                  <a:srgbClr val="FF0000"/>
                </a:solidFill>
              </a:rPr>
              <a:t>Woningbedrijf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Toepassing van het BBV op het Woningbedrijf is onjuist en onrechtmatig.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03944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C8B03-C8A6-41CE-979E-D9F060FD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FRICTIES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3B2209-CC19-441A-AD08-3F3FEC59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Frictie</a:t>
            </a:r>
          </a:p>
          <a:p>
            <a:pPr marL="666900" lvl="1" indent="-3429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Woningbedrijf is een bedrijf maar valt onder de regelgeving voor een overheid</a:t>
            </a:r>
          </a:p>
          <a:p>
            <a:pPr marL="666900" lvl="1" indent="-3429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Oorzaak van alle ervaren problemen</a:t>
            </a:r>
          </a:p>
          <a:p>
            <a:pPr marL="666900" lvl="1" indent="-3429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Reden voor denken over verzelfstandiging jaarverslag</a:t>
            </a:r>
          </a:p>
          <a:p>
            <a:pPr marL="666900" lvl="1" indent="-3429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Reden voor denken over verzelfstandiging organisatie</a:t>
            </a:r>
          </a:p>
          <a:p>
            <a:pPr marL="666900" lvl="1" indent="-342900">
              <a:buFont typeface="+mj-lt"/>
              <a:buAutoNum type="arabicPeriod"/>
            </a:pPr>
            <a:endParaRPr lang="nl-NL" dirty="0">
              <a:sym typeface="Wingdings" panose="05000000000000000000" pitchFamily="2" charset="2"/>
            </a:endParaRPr>
          </a:p>
          <a:p>
            <a:pPr marL="666900" lvl="1" indent="-342900">
              <a:buFont typeface="+mj-lt"/>
              <a:buAutoNum type="arabicPeriod"/>
            </a:pPr>
            <a:endParaRPr lang="nl-NL" dirty="0">
              <a:sym typeface="Wingdings" panose="05000000000000000000" pitchFamily="2" charset="2"/>
            </a:endParaRPr>
          </a:p>
          <a:p>
            <a:pPr marL="666900" lvl="1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96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C8B03-C8A6-41CE-979E-D9F060FD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GEVOLGEN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3B2209-CC19-441A-AD08-3F3FEC59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nl-NL" dirty="0"/>
              <a:t>Administratie</a:t>
            </a:r>
          </a:p>
          <a:p>
            <a:pPr lvl="1"/>
            <a:r>
              <a:rPr lang="nl-NL" dirty="0"/>
              <a:t>Ongeschikt voor vastgoedexploitatie / financieel vastgoedmanagement</a:t>
            </a:r>
          </a:p>
          <a:p>
            <a:r>
              <a:rPr lang="nl-NL" dirty="0"/>
              <a:t>Waardering</a:t>
            </a:r>
          </a:p>
          <a:p>
            <a:pPr lvl="1"/>
            <a:r>
              <a:rPr lang="nl-NL" dirty="0"/>
              <a:t>Afwijkend van standaarden in de vastgoedsector</a:t>
            </a:r>
          </a:p>
          <a:p>
            <a:pPr lvl="1"/>
            <a:r>
              <a:rPr lang="nl-NL" dirty="0"/>
              <a:t>Geen realistisch beeld van de waarde</a:t>
            </a:r>
          </a:p>
          <a:p>
            <a:r>
              <a:rPr lang="nl-NL" dirty="0"/>
              <a:t>Functies BBV</a:t>
            </a:r>
          </a:p>
          <a:p>
            <a:pPr lvl="1"/>
            <a:r>
              <a:rPr lang="nl-NL" dirty="0"/>
              <a:t>Raad: Transparantie, getrouw beeld</a:t>
            </a:r>
          </a:p>
          <a:p>
            <a:pPr lvl="1"/>
            <a:r>
              <a:rPr lang="nl-NL" dirty="0"/>
              <a:t>Raad: Allocatie (historische beslissing, vermogensbeslag, doeltreffendheid sociale huisvesting)</a:t>
            </a:r>
          </a:p>
          <a:p>
            <a:pPr lvl="1"/>
            <a:r>
              <a:rPr lang="nl-NL" dirty="0"/>
              <a:t>College: Verslaggeving en verantwoording</a:t>
            </a:r>
          </a:p>
          <a:p>
            <a:r>
              <a:rPr lang="nl-NL" dirty="0"/>
              <a:t>Verstoring democratisch proces</a:t>
            </a:r>
          </a:p>
        </p:txBody>
      </p:sp>
    </p:spTree>
    <p:extLst>
      <p:ext uri="{BB962C8B-B14F-4D97-AF65-F5344CB8AC3E}">
        <p14:creationId xmlns:p14="http://schemas.microsoft.com/office/powerpoint/2010/main" val="348840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62F11-D000-437B-BF71-D0845D61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STELSEL BBV – FUNCTIES WONINGBEDRIJF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D1450-F98E-4AA3-8D99-28F6B348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nl-NL" dirty="0"/>
              <a:t>Transparantie</a:t>
            </a:r>
            <a:br>
              <a:rPr lang="nl-NL" dirty="0"/>
            </a:br>
            <a:r>
              <a:rPr lang="nl-NL" dirty="0"/>
              <a:t>Conform verkeerde regels (publiek </a:t>
            </a:r>
            <a:r>
              <a:rPr lang="nl-NL" dirty="0" err="1"/>
              <a:t>ipv</a:t>
            </a:r>
            <a:r>
              <a:rPr lang="nl-NL" dirty="0"/>
              <a:t> privaat)</a:t>
            </a:r>
          </a:p>
          <a:p>
            <a:r>
              <a:rPr lang="nl-NL" dirty="0"/>
              <a:t>Allocatie</a:t>
            </a:r>
            <a:br>
              <a:rPr lang="nl-NL" dirty="0"/>
            </a:br>
            <a:r>
              <a:rPr lang="nl-NL" dirty="0"/>
              <a:t>Beslissing uit het verre verleden (50 jaar!), geen visie op vermogensbeslag in het heden en alternatieve aanwending middelen</a:t>
            </a:r>
          </a:p>
          <a:p>
            <a:r>
              <a:rPr lang="nl-NL" dirty="0"/>
              <a:t>Controle</a:t>
            </a:r>
            <a:br>
              <a:rPr lang="nl-NL" dirty="0"/>
            </a:br>
            <a:r>
              <a:rPr lang="nl-NL" dirty="0"/>
              <a:t>Niet mogelijk op basis van huidige verslaggeving en cijfers</a:t>
            </a:r>
          </a:p>
          <a:p>
            <a:r>
              <a:rPr lang="nl-NL" dirty="0"/>
              <a:t>Verantwoording</a:t>
            </a:r>
            <a:br>
              <a:rPr lang="nl-NL" dirty="0"/>
            </a:br>
            <a:r>
              <a:rPr lang="nl-NL" dirty="0"/>
              <a:t>Nietszeggende cijfers</a:t>
            </a:r>
          </a:p>
          <a:p>
            <a:r>
              <a:rPr lang="nl-NL" dirty="0"/>
              <a:t>Getrouw beeld</a:t>
            </a:r>
            <a:br>
              <a:rPr lang="nl-NL" dirty="0"/>
            </a:br>
            <a:r>
              <a:rPr lang="nl-NL" dirty="0"/>
              <a:t>Boekhoudkundige fictie, geen realiteit, sterk afwijkend van maatschappelijk opvattingen en (waarde in het) economisch verkeer</a:t>
            </a:r>
          </a:p>
        </p:txBody>
      </p:sp>
    </p:spTree>
    <p:extLst>
      <p:ext uri="{BB962C8B-B14F-4D97-AF65-F5344CB8AC3E}">
        <p14:creationId xmlns:p14="http://schemas.microsoft.com/office/powerpoint/2010/main" val="252706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A28B4B0-B36A-43D0-A93E-0584EE9BB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FINANCIËLE VERSLAGGEVING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E098F6E8-B82D-448A-8411-527FE2295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Bedrijf </a:t>
            </a:r>
            <a:r>
              <a:rPr lang="nl-NL" dirty="0">
                <a:sym typeface="Wingdings" panose="05000000000000000000" pitchFamily="2" charset="2"/>
              </a:rPr>
              <a:t> Overheid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79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62F11-D000-437B-BF71-D0845D61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BEDRIJVEN - VERSLAGGEVING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D1450-F98E-4AA3-8D99-28F6B348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BW 2 Voor </a:t>
            </a:r>
            <a:r>
              <a:rPr lang="nl-NL" b="1" u="sng" dirty="0">
                <a:solidFill>
                  <a:schemeClr val="accent2">
                    <a:lumMod val="75000"/>
                  </a:schemeClr>
                </a:solidFill>
              </a:rPr>
              <a:t>privaatrechtelijke</a:t>
            </a:r>
            <a:r>
              <a:rPr lang="nl-NL" dirty="0"/>
              <a:t> rechtspersonen</a:t>
            </a:r>
          </a:p>
          <a:p>
            <a:pPr lvl="1"/>
            <a:r>
              <a:rPr lang="nl-NL" dirty="0"/>
              <a:t>Bedrijven, ondernemingen</a:t>
            </a:r>
          </a:p>
          <a:p>
            <a:r>
              <a:rPr lang="nl-NL" dirty="0"/>
              <a:t>Doel:  Winstmaximalisatie</a:t>
            </a:r>
          </a:p>
          <a:p>
            <a:r>
              <a:rPr lang="nl-NL" dirty="0"/>
              <a:t>Doel:  Vermogensvermeerdering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426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62F11-D000-437B-BF71-D0845D61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OVERHEID en EIGENHEID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D1450-F98E-4AA3-8D99-28F6B348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Overheid is </a:t>
            </a:r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Publiekrechtelijke</a:t>
            </a:r>
            <a:r>
              <a:rPr lang="nl-NL" dirty="0"/>
              <a:t> </a:t>
            </a:r>
            <a:r>
              <a:rPr lang="nl-NL" dirty="0" err="1"/>
              <a:t>rechtpersoon</a:t>
            </a:r>
            <a:endParaRPr lang="nl-NL" dirty="0"/>
          </a:p>
          <a:p>
            <a:r>
              <a:rPr lang="nl-NL" dirty="0"/>
              <a:t>Gericht op Maatschappelijk nut</a:t>
            </a:r>
          </a:p>
          <a:p>
            <a:r>
              <a:rPr lang="nl-NL" dirty="0"/>
              <a:t>De Eigenheid van de Overheid</a:t>
            </a:r>
          </a:p>
          <a:p>
            <a:endParaRPr lang="nl-NL" dirty="0"/>
          </a:p>
          <a:p>
            <a:r>
              <a:rPr lang="nl-NL" dirty="0"/>
              <a:t>Conclusie: Ander verslaggevingsstelsel nodig</a:t>
            </a:r>
          </a:p>
          <a:p>
            <a:r>
              <a:rPr lang="nl-NL" dirty="0"/>
              <a:t>In afwijking van en tegenstelling tot Bedrijven (en BW2)</a:t>
            </a:r>
          </a:p>
          <a:p>
            <a:r>
              <a:rPr lang="nl-NL" dirty="0"/>
              <a:t>Ontwikkeld voor verslaggeving door de overheid</a:t>
            </a:r>
          </a:p>
          <a:p>
            <a:r>
              <a:rPr lang="nl-NL" dirty="0"/>
              <a:t>Uitdrukking van de eigenheid van de overheid</a:t>
            </a:r>
          </a:p>
        </p:txBody>
      </p:sp>
    </p:spTree>
    <p:extLst>
      <p:ext uri="{BB962C8B-B14F-4D97-AF65-F5344CB8AC3E}">
        <p14:creationId xmlns:p14="http://schemas.microsoft.com/office/powerpoint/2010/main" val="6798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62F11-D000-437B-BF71-D0845D61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STELSEL BBV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D1450-F98E-4AA3-8D99-28F6B348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Besluit Begroten en Verantwoorden (BBV)</a:t>
            </a:r>
          </a:p>
          <a:p>
            <a:r>
              <a:rPr lang="nl-NL" dirty="0"/>
              <a:t>Eigenheid van de overheid</a:t>
            </a:r>
          </a:p>
          <a:p>
            <a:pPr lvl="1"/>
            <a:r>
              <a:rPr lang="nl-NL" dirty="0"/>
              <a:t>Functie Begroting</a:t>
            </a:r>
          </a:p>
          <a:p>
            <a:pPr lvl="1"/>
            <a:r>
              <a:rPr lang="nl-NL" dirty="0"/>
              <a:t>Ontbreken winstoogmerk; gericht op maatschappelijk nut</a:t>
            </a:r>
          </a:p>
          <a:p>
            <a:pPr lvl="1"/>
            <a:r>
              <a:rPr lang="nl-NL" dirty="0"/>
              <a:t>Inkomensbestedende </a:t>
            </a:r>
            <a:r>
              <a:rPr lang="nl-NL" dirty="0" err="1"/>
              <a:t>hishouding</a:t>
            </a:r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981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62F11-D000-437B-BF71-D0845D61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STELSEL BBV – FUNCTIES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D1450-F98E-4AA3-8D99-28F6B3483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/>
          <a:p>
            <a:r>
              <a:rPr lang="nl-NL" dirty="0"/>
              <a:t>Raad</a:t>
            </a:r>
          </a:p>
          <a:p>
            <a:pPr lvl="1"/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Autorisatiefunctie</a:t>
            </a:r>
            <a:r>
              <a:rPr lang="nl-NL" dirty="0"/>
              <a:t> / Budgetrecht</a:t>
            </a:r>
            <a:br>
              <a:rPr lang="nl-NL" dirty="0"/>
            </a:br>
            <a:r>
              <a:rPr lang="nl-NL" dirty="0"/>
              <a:t>Bevoegdheid het College te autoriseren tot het doen van uitgaven</a:t>
            </a:r>
          </a:p>
          <a:p>
            <a:pPr lvl="1"/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Allocatiefunctie</a:t>
            </a:r>
            <a:br>
              <a:rPr lang="nl-NL" dirty="0"/>
            </a:br>
            <a:r>
              <a:rPr lang="nl-NL" dirty="0"/>
              <a:t>Kiezen aan welke doeleinden middelen worden besteed</a:t>
            </a:r>
          </a:p>
          <a:p>
            <a:pPr lvl="1"/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Controlerende functie</a:t>
            </a:r>
            <a:br>
              <a:rPr lang="nl-NL" dirty="0"/>
            </a:br>
            <a:r>
              <a:rPr lang="nl-NL" dirty="0"/>
              <a:t>Het jaarverslag moet een getrouw beeld geven, </a:t>
            </a:r>
            <a:br>
              <a:rPr lang="nl-NL" dirty="0"/>
            </a:br>
            <a:r>
              <a:rPr lang="nl-NL" dirty="0"/>
              <a:t>gericht op toetsing van doelmatigheid en doeltreffendheid van het beleid</a:t>
            </a:r>
          </a:p>
          <a:p>
            <a:pPr lvl="1"/>
            <a:r>
              <a:rPr lang="nl-NL" dirty="0"/>
              <a:t>Goed inzicht in de </a:t>
            </a:r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financiële positie</a:t>
            </a:r>
          </a:p>
        </p:txBody>
      </p:sp>
    </p:spTree>
    <p:extLst>
      <p:ext uri="{BB962C8B-B14F-4D97-AF65-F5344CB8AC3E}">
        <p14:creationId xmlns:p14="http://schemas.microsoft.com/office/powerpoint/2010/main" val="366373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62F11-D000-437B-BF71-D0845D61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STELSEL BBV – FUNCTIES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D1450-F98E-4AA3-8D99-28F6B3483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>
            <a:normAutofit/>
          </a:bodyPr>
          <a:lstStyle/>
          <a:p>
            <a:r>
              <a:rPr lang="nl-NL" dirty="0"/>
              <a:t>College</a:t>
            </a:r>
          </a:p>
          <a:p>
            <a:pPr lvl="1"/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Uitvoeringsfunctie</a:t>
            </a:r>
            <a:r>
              <a:rPr lang="nl-NL" dirty="0"/>
              <a:t> voor het College</a:t>
            </a:r>
          </a:p>
          <a:p>
            <a:pPr lvl="1"/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Verantwoording</a:t>
            </a:r>
            <a:r>
              <a:rPr lang="nl-NL" dirty="0"/>
              <a:t> door middel van jaarstukken</a:t>
            </a:r>
          </a:p>
          <a:p>
            <a:r>
              <a:rPr lang="nl-NL" dirty="0"/>
              <a:t>Accountant</a:t>
            </a:r>
          </a:p>
          <a:p>
            <a:pPr lvl="1"/>
            <a:r>
              <a:rPr lang="nl-NL" dirty="0"/>
              <a:t>Ten behoeve van de controlerend taak van de Raad controleert de accountant de jaarrekening</a:t>
            </a:r>
          </a:p>
          <a:p>
            <a:pPr lvl="1"/>
            <a:r>
              <a:rPr lang="nl-NL" dirty="0"/>
              <a:t>De accountant geeft een verklaring waarin hij een oordeel geeft over het </a:t>
            </a:r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getrouwe beeld</a:t>
            </a:r>
            <a:r>
              <a:rPr lang="nl-NL" dirty="0"/>
              <a:t> en de rechtmatigheid van het financieel beheer</a:t>
            </a:r>
          </a:p>
          <a:p>
            <a:r>
              <a:rPr lang="nl-NL" dirty="0"/>
              <a:t>Burgers</a:t>
            </a:r>
          </a:p>
          <a:p>
            <a:pPr lvl="1"/>
            <a:r>
              <a:rPr lang="nl-NL" dirty="0"/>
              <a:t>Een burger hoort </a:t>
            </a:r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inzicht</a:t>
            </a:r>
            <a:r>
              <a:rPr lang="nl-NL" dirty="0"/>
              <a:t> te hebben in wat er met zijn belastinggeld gaat gebeuren en is gedaan, voor welke </a:t>
            </a:r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voorzieningen</a:t>
            </a:r>
            <a:r>
              <a:rPr lang="nl-NL" dirty="0"/>
              <a:t> wordt gekozen en wat dat uiteindelijk heeft opgeleverd</a:t>
            </a:r>
          </a:p>
        </p:txBody>
      </p:sp>
    </p:spTree>
    <p:extLst>
      <p:ext uri="{BB962C8B-B14F-4D97-AF65-F5344CB8AC3E}">
        <p14:creationId xmlns:p14="http://schemas.microsoft.com/office/powerpoint/2010/main" val="70945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A28B4B0-B36A-43D0-A93E-0584EE9BB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WONINGBEDRIJF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E098F6E8-B82D-448A-8411-527FE2295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Positie van Woningbedrijf binnen een Gemeente</a:t>
            </a:r>
          </a:p>
        </p:txBody>
      </p:sp>
    </p:spTree>
    <p:extLst>
      <p:ext uri="{BB962C8B-B14F-4D97-AF65-F5344CB8AC3E}">
        <p14:creationId xmlns:p14="http://schemas.microsoft.com/office/powerpoint/2010/main" val="172580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C8B03-C8A6-41CE-979E-D9F060FD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GEMEENTELIJK WONINGBEDRIJF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3B2209-CC19-441A-AD08-3F3FEC59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nl-NL" dirty="0"/>
              <a:t>Onderdeel gemeente</a:t>
            </a:r>
          </a:p>
          <a:p>
            <a:pPr lvl="1"/>
            <a:r>
              <a:rPr lang="nl-NL" dirty="0"/>
              <a:t>Geen zelfstandig rechtspersoon (inschrijving KvK)</a:t>
            </a:r>
          </a:p>
          <a:p>
            <a:pPr lvl="1"/>
            <a:r>
              <a:rPr lang="nl-NL" dirty="0"/>
              <a:t>Geen zelfstandige organisatie of afdeling</a:t>
            </a:r>
          </a:p>
          <a:p>
            <a:pPr lvl="1"/>
            <a:r>
              <a:rPr lang="nl-NL" dirty="0"/>
              <a:t>Integraal onderdeel van de gemeentelijke organisatie</a:t>
            </a:r>
          </a:p>
          <a:p>
            <a:pPr lvl="1"/>
            <a:r>
              <a:rPr lang="nl-NL" dirty="0"/>
              <a:t>Enkele medewerkers belast met taken</a:t>
            </a:r>
          </a:p>
          <a:p>
            <a:pPr marL="0" indent="0">
              <a:buNone/>
            </a:pPr>
            <a:r>
              <a:rPr lang="nl-NL" dirty="0"/>
              <a:t>Door deze diffuse structuur (het ontbreken van structuur) gerekend tot publiekrechtelijke bestuursorgaan vallend onder BBV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Maar ……</a:t>
            </a:r>
          </a:p>
        </p:txBody>
      </p:sp>
    </p:spTree>
    <p:extLst>
      <p:ext uri="{BB962C8B-B14F-4D97-AF65-F5344CB8AC3E}">
        <p14:creationId xmlns:p14="http://schemas.microsoft.com/office/powerpoint/2010/main" val="38098334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2568</TotalTime>
  <Words>372</Words>
  <Application>Microsoft Office PowerPoint</Application>
  <PresentationFormat>Breedbeeld</PresentationFormat>
  <Paragraphs>88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Gill Sans MT</vt:lpstr>
      <vt:lpstr>Wingdings 2</vt:lpstr>
      <vt:lpstr>Dividend</vt:lpstr>
      <vt:lpstr>1/ BBV : Stelsel van baten en lasten</vt:lpstr>
      <vt:lpstr>FINANCIËLE VERSLAGGEVING</vt:lpstr>
      <vt:lpstr>BEDRIJVEN - VERSLAGGEVING</vt:lpstr>
      <vt:lpstr>OVERHEID en EIGENHEID</vt:lpstr>
      <vt:lpstr>STELSEL BBV</vt:lpstr>
      <vt:lpstr>STELSEL BBV – FUNCTIES 1</vt:lpstr>
      <vt:lpstr>STELSEL BBV – FUNCTIES 2</vt:lpstr>
      <vt:lpstr>WONINGBEDRIJF</vt:lpstr>
      <vt:lpstr>GEMEENTELIJK WONINGBEDRIJF</vt:lpstr>
      <vt:lpstr>GEMEENTELIJK WONINGBEDRIJF</vt:lpstr>
      <vt:lpstr>woningbedrijf</vt:lpstr>
      <vt:lpstr>FRICTIES</vt:lpstr>
      <vt:lpstr>GEVOLGEN</vt:lpstr>
      <vt:lpstr>STELSEL BBV – FUNCTIES WONINGBEDRIJF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radema@xs4all.com</dc:creator>
  <cp:lastModifiedBy>Ernst Radema</cp:lastModifiedBy>
  <cp:revision>72</cp:revision>
  <dcterms:created xsi:type="dcterms:W3CDTF">2018-04-03T14:44:36Z</dcterms:created>
  <dcterms:modified xsi:type="dcterms:W3CDTF">2018-12-24T15:26:45Z</dcterms:modified>
</cp:coreProperties>
</file>