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8" r:id="rId2"/>
    <p:sldId id="302" r:id="rId3"/>
    <p:sldId id="304" r:id="rId4"/>
    <p:sldId id="293" r:id="rId5"/>
    <p:sldId id="294" r:id="rId6"/>
    <p:sldId id="303" r:id="rId7"/>
    <p:sldId id="298" r:id="rId8"/>
    <p:sldId id="301" r:id="rId9"/>
    <p:sldId id="299" r:id="rId10"/>
    <p:sldId id="305" r:id="rId11"/>
    <p:sldId id="306" r:id="rId12"/>
    <p:sldId id="295" r:id="rId13"/>
    <p:sldId id="307" r:id="rId14"/>
    <p:sldId id="296" r:id="rId15"/>
    <p:sldId id="297" r:id="rId16"/>
    <p:sldId id="30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4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44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03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88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65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84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4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56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80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32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92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48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0CE3E51-AD75-4AD1-87CB-CC04C8D53CB3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729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pub.maastrichtuniversity.nl/cda347a3-7fdf-426e-99a4-1a2c3071776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5039D-0FB6-4DFD-BC33-44D7AA1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1/ BBV : Stelsel van baten en lasten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4B555A-29AD-47B3-8003-D78148D5A4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</a:t>
            </a:r>
            <a:r>
              <a:rPr lang="nl-NL" dirty="0" err="1"/>
              <a:t>financiËle</a:t>
            </a:r>
            <a:r>
              <a:rPr lang="nl-NL" dirty="0"/>
              <a:t> administratie voor gemeenten</a:t>
            </a:r>
          </a:p>
        </p:txBody>
      </p:sp>
    </p:spTree>
    <p:extLst>
      <p:ext uri="{BB962C8B-B14F-4D97-AF65-F5344CB8AC3E}">
        <p14:creationId xmlns:p14="http://schemas.microsoft.com/office/powerpoint/2010/main" val="37795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5AE06C0-2A90-446B-8555-9EFA024386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fricties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0C5647C9-75E6-44A2-BDB7-B608EC04E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Wat zijn de gevolgen van een bedrijf binnen een bestuur ?</a:t>
            </a:r>
          </a:p>
        </p:txBody>
      </p:sp>
    </p:spTree>
    <p:extLst>
      <p:ext uri="{BB962C8B-B14F-4D97-AF65-F5344CB8AC3E}">
        <p14:creationId xmlns:p14="http://schemas.microsoft.com/office/powerpoint/2010/main" val="49052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51696-96AA-4DD5-8A88-2F2979A8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administratie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4974A-828D-4AB6-B76E-3E5FD204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dirty="0"/>
              <a:t>Bedrijfsvoering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Vervuiling van financieel overzicht met boekhoudkundige posten</a:t>
            </a:r>
          </a:p>
          <a:p>
            <a:pPr marL="838350" lvl="1" indent="-514350">
              <a:buFont typeface="+mj-lt"/>
              <a:buAutoNum type="arabicPeriod"/>
            </a:pPr>
            <a:r>
              <a:rPr lang="nl-NL" dirty="0"/>
              <a:t>Toerekening overhead, personeel, rente, etc.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Geen rendement te bepalen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Moeizaam waarderen</a:t>
            </a:r>
          </a:p>
        </p:txBody>
      </p:sp>
    </p:spTree>
    <p:extLst>
      <p:ext uri="{BB962C8B-B14F-4D97-AF65-F5344CB8AC3E}">
        <p14:creationId xmlns:p14="http://schemas.microsoft.com/office/powerpoint/2010/main" val="162805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51696-96AA-4DD5-8A88-2F2979A8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balans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4974A-828D-4AB6-B76E-3E5FD204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Boekwaarde theoretisch onjuist bij woningen:  Vergelijk de “Herengracht index” [</a:t>
            </a:r>
            <a:r>
              <a:rPr lang="nl-NL" dirty="0" err="1"/>
              <a:t>Eicholtz</a:t>
            </a:r>
            <a:r>
              <a:rPr lang="nl-NL" dirty="0"/>
              <a:t>]</a:t>
            </a:r>
          </a:p>
          <a:p>
            <a:pPr marL="838350" lvl="1" indent="-514350">
              <a:buFont typeface="+mj-lt"/>
              <a:buAutoNum type="arabicPeriod"/>
            </a:pPr>
            <a:r>
              <a:rPr lang="nl-NL" dirty="0"/>
              <a:t>Langst bestaande historische tijdreeks (350 jaar)</a:t>
            </a:r>
          </a:p>
          <a:p>
            <a:pPr marL="838350" lvl="1" indent="-514350">
              <a:buFont typeface="+mj-lt"/>
              <a:buAutoNum type="arabicPeriod"/>
            </a:pPr>
            <a:r>
              <a:rPr lang="nl-NL" dirty="0"/>
              <a:t>Toont aan dat woningwaarden stijgen</a:t>
            </a:r>
          </a:p>
          <a:p>
            <a:pPr marL="0" indent="0">
              <a:buNone/>
            </a:pPr>
            <a:r>
              <a:rPr lang="nl-NL" dirty="0"/>
              <a:t>Bron: </a:t>
            </a:r>
            <a:r>
              <a:rPr lang="nl-NL" dirty="0">
                <a:hlinkClick r:id="rId2"/>
              </a:rPr>
              <a:t>https://pub.maastrichtuniversity.nl/cda347a3-7fdf-426e-99a4-1a2c30717764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 descr="Afbeelding met schermafbeelding, tekst&#10;&#10;Beschrijving is gegenereerd met hoge betrouwbaarheid">
            <a:extLst>
              <a:ext uri="{FF2B5EF4-FFF2-40B4-BE49-F238E27FC236}">
                <a16:creationId xmlns:a16="http://schemas.microsoft.com/office/drawing/2014/main" id="{18DFB4F0-B220-4FC9-BF38-BFFEA3E24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3744249"/>
            <a:ext cx="5684526" cy="236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0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51696-96AA-4DD5-8A88-2F2979A8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balans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4974A-828D-4AB6-B76E-3E5FD204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Boekwaarde geen betrouwbare weergave waarde in economisch verkeer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Geen betrouwbare weergave van vermogen van gemeenten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Verkeerde basis voor beslissingen (sloop)</a:t>
            </a:r>
          </a:p>
        </p:txBody>
      </p:sp>
    </p:spTree>
    <p:extLst>
      <p:ext uri="{BB962C8B-B14F-4D97-AF65-F5344CB8AC3E}">
        <p14:creationId xmlns:p14="http://schemas.microsoft.com/office/powerpoint/2010/main" val="2208841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51696-96AA-4DD5-8A88-2F2979A8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fouten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4974A-828D-4AB6-B76E-3E5FD204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Waarde; Maatschappelijk vermogen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Waardemanagement onmogelijk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Fouten in Besluitvorming (sloop; kapitaalvernietiging)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Etc.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1236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51696-96AA-4DD5-8A88-2F2979A8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waardesturing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4974A-828D-4AB6-B76E-3E5FD204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Geen visie op Waarde van vastgoed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Geen sturing op Waarde van vastgoed</a:t>
            </a:r>
          </a:p>
          <a:p>
            <a:pPr marL="838350" lvl="1" indent="-514350">
              <a:buFont typeface="+mj-lt"/>
              <a:buAutoNum type="arabicPeriod"/>
            </a:pPr>
            <a:r>
              <a:rPr lang="nl-NL" dirty="0"/>
              <a:t>Management op operationeel niveau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Geen administratie die management van Waarde mogelijk maakt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3773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06C94-D043-4A02-8447-575ACC4C8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51A38E-EA4F-41AD-BD87-F7C4F115B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nl-NL" dirty="0"/>
              <a:t>Bedrijfsadministratie gericht op Vastgoedexploitatie</a:t>
            </a:r>
          </a:p>
          <a:p>
            <a:r>
              <a:rPr lang="nl-NL" dirty="0"/>
              <a:t>Winst- en Verliesrekening / Resultatenrekening</a:t>
            </a:r>
          </a:p>
          <a:p>
            <a:r>
              <a:rPr lang="nl-NL" dirty="0"/>
              <a:t>Balans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920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C8B03-C8A6-41CE-979E-D9F060FD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3B2209-CC19-441A-AD08-3F3FEC598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ADMINISTRATIE</a:t>
            </a:r>
          </a:p>
          <a:p>
            <a:pPr lvl="1"/>
            <a:r>
              <a:rPr lang="nl-NL" dirty="0"/>
              <a:t>Bedrijf </a:t>
            </a:r>
            <a:r>
              <a:rPr lang="nl-NL" dirty="0">
                <a:sym typeface="Wingdings" panose="05000000000000000000" pitchFamily="2" charset="2"/>
              </a:rPr>
              <a:t> Overheid</a:t>
            </a:r>
            <a:endParaRPr lang="nl-NL" dirty="0"/>
          </a:p>
          <a:p>
            <a:r>
              <a:rPr lang="nl-NL" dirty="0"/>
              <a:t>VERSLAGGEVING</a:t>
            </a:r>
          </a:p>
          <a:p>
            <a:pPr lvl="1"/>
            <a:r>
              <a:rPr lang="nl-NL" dirty="0"/>
              <a:t>Boekwaarde </a:t>
            </a:r>
            <a:r>
              <a:rPr lang="nl-NL" dirty="0">
                <a:sym typeface="Wingdings" panose="05000000000000000000" pitchFamily="2" charset="2"/>
              </a:rPr>
              <a:t> Marktwaarde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983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A28B4B0-B36A-43D0-A93E-0584EE9BB9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administratie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E098F6E8-B82D-448A-8411-527FE2295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24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51696-96AA-4DD5-8A88-2F2979A8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Raamwerk BBV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4974A-828D-4AB6-B76E-3E5FD204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Het document: "Raamwerk BBV: stelsel van baten en lasten" draagt bij aan de </a:t>
            </a:r>
            <a:r>
              <a:rPr lang="nl-NL" b="1" u="sng" dirty="0"/>
              <a:t>versterking van de financiële functie van provincies en gemeenten</a:t>
            </a:r>
            <a:r>
              <a:rPr lang="nl-NL" dirty="0"/>
              <a:t>. </a:t>
            </a:r>
            <a:br>
              <a:rPr lang="nl-NL" dirty="0"/>
            </a:br>
            <a:r>
              <a:rPr lang="nl-NL" dirty="0"/>
              <a:t>Samen met het Besluit begroting en verantwoording provincies en gemeenten, de Vraag- en Antwoordrubriek en de Notities van de commissie vormt zij een zelfstandig geheel; </a:t>
            </a:r>
            <a:r>
              <a:rPr lang="nl-NL" b="1" u="sng" dirty="0"/>
              <a:t>een eigenstandig kader</a:t>
            </a:r>
            <a:r>
              <a:rPr lang="nl-NL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Deze documenten zijn te zien als de </a:t>
            </a:r>
            <a:r>
              <a:rPr lang="nl-NL" b="1" u="sng" dirty="0"/>
              <a:t>tegenhangers</a:t>
            </a:r>
            <a:r>
              <a:rPr lang="nl-NL" dirty="0"/>
              <a:t> van de </a:t>
            </a:r>
            <a:r>
              <a:rPr lang="nl-NL" b="1" dirty="0"/>
              <a:t>regelgeving die leidend is voor de verslaglegging voor de </a:t>
            </a:r>
            <a:r>
              <a:rPr lang="nl-NL" b="1" u="sng" dirty="0"/>
              <a:t>private sector</a:t>
            </a:r>
            <a:r>
              <a:rPr lang="nl-NL" dirty="0"/>
              <a:t>, te weten het Stramien voor de opstelling en vormgeving van jaarrekening, het </a:t>
            </a:r>
            <a:r>
              <a:rPr lang="nl-NL" b="1" dirty="0"/>
              <a:t>Burgerlijk Wetboek 2, Titel 9</a:t>
            </a:r>
            <a:r>
              <a:rPr lang="nl-NL" dirty="0"/>
              <a:t> en de Richtlijnen voor de Jaarverslaggeving.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Het document bevat de principes die als uitgangspunt voor het BBV hebben gediend. De punten waarop de </a:t>
            </a:r>
            <a:r>
              <a:rPr lang="nl-NL" b="1" dirty="0"/>
              <a:t>gemeenten verschillen van het bedrijfsleven</a:t>
            </a:r>
            <a:r>
              <a:rPr lang="nl-NL" dirty="0"/>
              <a:t> - ook wel </a:t>
            </a:r>
            <a:r>
              <a:rPr lang="nl-NL" b="1" dirty="0"/>
              <a:t>eigenheid</a:t>
            </a:r>
            <a:r>
              <a:rPr lang="nl-NL" dirty="0"/>
              <a:t> genoemd - staan daarbij </a:t>
            </a:r>
            <a:r>
              <a:rPr lang="nl-NL" b="1" dirty="0"/>
              <a:t>centraal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290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51696-96AA-4DD5-8A88-2F2979A8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woningbedrijf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4974A-828D-4AB6-B76E-3E5FD204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dirty="0"/>
              <a:t>Een BEDRIJF binnen het BESTUUR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Verhuur van woningen is een </a:t>
            </a:r>
            <a:r>
              <a:rPr lang="nl-NL" b="1" u="sng" dirty="0"/>
              <a:t>privaatrechtelijke, bedrijfsmatige, zakelijke activiteit</a:t>
            </a:r>
            <a:br>
              <a:rPr lang="nl-NL" dirty="0"/>
            </a:br>
            <a:r>
              <a:rPr lang="nl-NL" dirty="0"/>
              <a:t>Geen publiekrechtelijke, bestuurlijke activiteit zoals de gemeente verricht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Het BBV Stelsel Baten en Lasten is daarvoor uitdrukkelijk niet ontworpen en geschikt </a:t>
            </a:r>
          </a:p>
          <a:p>
            <a:pPr marL="0" indent="0">
              <a:buNone/>
            </a:pPr>
            <a:r>
              <a:rPr lang="nl-NL" dirty="0"/>
              <a:t>Integendeel zelfs;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Het is ontworpen als </a:t>
            </a:r>
            <a:r>
              <a:rPr lang="nl-NL" b="1" u="sng" dirty="0"/>
              <a:t>tegenhanger</a:t>
            </a:r>
            <a:r>
              <a:rPr lang="nl-NL" dirty="0"/>
              <a:t> van de verslaggeving voor de private sector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De </a:t>
            </a:r>
            <a:r>
              <a:rPr lang="nl-NL" b="1" u="sng" dirty="0"/>
              <a:t>verschillen</a:t>
            </a:r>
            <a:r>
              <a:rPr lang="nl-NL" dirty="0"/>
              <a:t> met de private sector staan </a:t>
            </a:r>
            <a:r>
              <a:rPr lang="nl-NL" b="1" dirty="0"/>
              <a:t>centraal</a:t>
            </a:r>
          </a:p>
          <a:p>
            <a:pPr marL="0" indent="0">
              <a:buNone/>
            </a:pPr>
            <a:r>
              <a:rPr lang="nl-NL" dirty="0"/>
              <a:t>Binnen het BBV kan je geen deugdelijke administratie voeren voor een bedrijfsmatige activiteit.</a:t>
            </a:r>
          </a:p>
        </p:txBody>
      </p:sp>
    </p:spTree>
    <p:extLst>
      <p:ext uri="{BB962C8B-B14F-4D97-AF65-F5344CB8AC3E}">
        <p14:creationId xmlns:p14="http://schemas.microsoft.com/office/powerpoint/2010/main" val="203944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D753DB0-8B06-4B52-AB36-7EC7FC1607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jaarverslag</a:t>
            </a:r>
          </a:p>
        </p:txBody>
      </p:sp>
      <p:sp>
        <p:nvSpPr>
          <p:cNvPr id="7" name="Ondertitel 6">
            <a:extLst>
              <a:ext uri="{FF2B5EF4-FFF2-40B4-BE49-F238E27FC236}">
                <a16:creationId xmlns:a16="http://schemas.microsoft.com/office/drawing/2014/main" id="{31F842AF-0FFF-4A2D-AFAD-069C9B19B4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Waarde en vermogen</a:t>
            </a:r>
          </a:p>
        </p:txBody>
      </p:sp>
    </p:spTree>
    <p:extLst>
      <p:ext uri="{BB962C8B-B14F-4D97-AF65-F5344CB8AC3E}">
        <p14:creationId xmlns:p14="http://schemas.microsoft.com/office/powerpoint/2010/main" val="304920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A3F0A-36E7-4CEE-A8ED-BE9FA77E0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Economisch nut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211401-23C2-4479-B95C-0B6E3F94E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dirty="0"/>
              <a:t>Investeringen op de balans </a:t>
            </a:r>
          </a:p>
          <a:p>
            <a:r>
              <a:rPr lang="nl-NL" dirty="0"/>
              <a:t>Op de balans maken de investeringen deel uit van de vaste activa en wel het onderdeel materiële vaste activa. Volgens artikel 35 BBV worden deze investeringen als volgt op de balans opgenomen: </a:t>
            </a:r>
          </a:p>
          <a:p>
            <a:pPr lvl="1"/>
            <a:r>
              <a:rPr lang="nl-NL" dirty="0"/>
              <a:t>a. investeringen met een </a:t>
            </a:r>
            <a:r>
              <a:rPr lang="nl-NL" b="1" dirty="0"/>
              <a:t>economisch nut</a:t>
            </a:r>
            <a:r>
              <a:rPr lang="nl-NL" dirty="0"/>
              <a:t>; </a:t>
            </a:r>
          </a:p>
          <a:p>
            <a:r>
              <a:rPr lang="nl-NL" dirty="0"/>
              <a:t>Investeringen hebben een economisch nut indien ze </a:t>
            </a:r>
            <a:r>
              <a:rPr lang="nl-NL" b="1" dirty="0"/>
              <a:t>verhandelbaar</a:t>
            </a:r>
            <a:r>
              <a:rPr lang="nl-NL" dirty="0"/>
              <a:t> (Woning: verkoop) zijn en/of indien ze kunnen </a:t>
            </a:r>
            <a:r>
              <a:rPr lang="nl-NL" b="1" dirty="0"/>
              <a:t>bijdragen aan het genereren van middelen</a:t>
            </a:r>
            <a:r>
              <a:rPr lang="nl-NL" dirty="0"/>
              <a:t> (Woning: verhuur).</a:t>
            </a:r>
          </a:p>
          <a:p>
            <a:pPr lvl="1"/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50232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0928B4-21D0-4CF1-A88A-D0951FA8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Bedrijfseconomische functie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AF960-91C1-4E44-97A6-DFFF941C1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Vastgoed wordt onderscheiden in vastgoed met een </a:t>
            </a:r>
            <a:r>
              <a:rPr lang="nl-NL" b="1" dirty="0"/>
              <a:t>maatschappelijke functie</a:t>
            </a:r>
            <a:r>
              <a:rPr lang="nl-NL" dirty="0"/>
              <a:t> en met een </a:t>
            </a:r>
            <a:r>
              <a:rPr lang="nl-NL" b="1" dirty="0"/>
              <a:t>bedrijfseconomische functie</a:t>
            </a:r>
            <a:r>
              <a:rPr lang="nl-NL" dirty="0"/>
              <a:t>. Het overgrote deel van het vastgoed bij gemeenten is </a:t>
            </a:r>
            <a:r>
              <a:rPr lang="nl-NL" b="1" dirty="0"/>
              <a:t>maatschappelijk.</a:t>
            </a:r>
            <a:r>
              <a:rPr lang="nl-NL" dirty="0"/>
              <a:t> </a:t>
            </a:r>
            <a:br>
              <a:rPr lang="nl-NL" dirty="0"/>
            </a:br>
            <a:r>
              <a:rPr lang="nl-NL" b="1" dirty="0"/>
              <a:t>[Dit geldt niet voor gemeenten met een Woningbedrijf!]</a:t>
            </a:r>
          </a:p>
          <a:p>
            <a:r>
              <a:rPr lang="nl-NL" dirty="0"/>
              <a:t>Vastgoed met een </a:t>
            </a:r>
            <a:r>
              <a:rPr lang="nl-NL" b="1" dirty="0"/>
              <a:t>bedrijfseconomische functie </a:t>
            </a:r>
            <a:r>
              <a:rPr lang="nl-NL" dirty="0"/>
              <a:t>kenmerkt zich door de bestuurlijke intentie om bewust winst en/of waardestijgingen te realiseren. In deze situatie worden panden aangehouden en </a:t>
            </a:r>
            <a:r>
              <a:rPr lang="nl-NL" b="1" dirty="0"/>
              <a:t>verhuurd</a:t>
            </a:r>
            <a:r>
              <a:rPr lang="nl-NL" dirty="0"/>
              <a:t> en/of staan in de </a:t>
            </a:r>
            <a:r>
              <a:rPr lang="nl-NL" b="1" dirty="0"/>
              <a:t>verkoop.</a:t>
            </a:r>
            <a:r>
              <a:rPr lang="nl-NL" dirty="0"/>
              <a:t>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973172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A3F0A-36E7-4CEE-A8ED-BE9FA77E0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Economische functie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211401-23C2-4479-B95C-0B6E3F94E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dirty="0"/>
              <a:t>Investeringen op de balans </a:t>
            </a:r>
          </a:p>
          <a:p>
            <a:r>
              <a:rPr lang="nl-NL" dirty="0"/>
              <a:t>Bij de waardering gaat het om de </a:t>
            </a:r>
            <a:r>
              <a:rPr lang="nl-NL" b="1" dirty="0"/>
              <a:t>waardebepaling</a:t>
            </a:r>
            <a:r>
              <a:rPr lang="nl-NL" dirty="0"/>
              <a:t> van activa en de regels die daarvoor gelden. Het gaat hierbij om de waardering van balansposten, teneinde een </a:t>
            </a:r>
            <a:r>
              <a:rPr lang="nl-NL" b="1" dirty="0"/>
              <a:t>reëel beeld</a:t>
            </a:r>
            <a:r>
              <a:rPr lang="nl-NL" dirty="0"/>
              <a:t> te krijgen </a:t>
            </a:r>
            <a:r>
              <a:rPr lang="nl-NL" b="1" dirty="0"/>
              <a:t>van de vermogenspositie van de gemeente</a:t>
            </a:r>
            <a:r>
              <a:rPr lang="nl-NL" dirty="0"/>
              <a:t>.</a:t>
            </a:r>
          </a:p>
          <a:p>
            <a:pPr lvl="1"/>
            <a:r>
              <a:rPr lang="nl-NL" dirty="0"/>
              <a:t>Activa worden gewaardeerd op basis van de verkrijgings- of vervaardigingsprijs</a:t>
            </a:r>
          </a:p>
          <a:p>
            <a:pPr lvl="1"/>
            <a:r>
              <a:rPr lang="nl-NL" dirty="0"/>
              <a:t>Bij de waardering van de vaste activa met economisch nut wordt rekening gehouden met waardevermindering,</a:t>
            </a:r>
            <a:br>
              <a:rPr lang="nl-NL" dirty="0"/>
            </a:br>
            <a:r>
              <a:rPr lang="nl-NL" b="1" u="sng" dirty="0"/>
              <a:t>indien</a:t>
            </a:r>
            <a:r>
              <a:rPr lang="nl-NL" dirty="0"/>
              <a:t> deze </a:t>
            </a:r>
            <a:r>
              <a:rPr lang="nl-NL" b="1" u="sng" dirty="0"/>
              <a:t>vermindering naar verwachting duurzaam</a:t>
            </a:r>
            <a:r>
              <a:rPr lang="nl-NL" dirty="0"/>
              <a:t> is; </a:t>
            </a:r>
          </a:p>
          <a:p>
            <a:r>
              <a:rPr lang="nl-NL" dirty="0"/>
              <a:t>Om vast te stellen of een duurzame waardevermindering moet worden toegepast, moet de </a:t>
            </a:r>
            <a:r>
              <a:rPr lang="nl-NL" b="1" u="sng" dirty="0"/>
              <a:t>directe opbrengstwaarde</a:t>
            </a:r>
            <a:r>
              <a:rPr lang="nl-NL" dirty="0"/>
              <a:t> van het vastgoed worden bepaald, door middel van een </a:t>
            </a:r>
            <a:r>
              <a:rPr lang="nl-NL" b="1" u="sng" dirty="0"/>
              <a:t>onafhankelijke taxatie.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In geval van een duurzame waardevermindering wordt deze waardevermindering </a:t>
            </a:r>
            <a:r>
              <a:rPr lang="nl-NL" b="1" u="sng" dirty="0"/>
              <a:t>direct verwerkt</a:t>
            </a:r>
            <a:r>
              <a:rPr lang="nl-NL" dirty="0"/>
              <a:t>. </a:t>
            </a:r>
          </a:p>
          <a:p>
            <a:r>
              <a:rPr lang="nl-NL" dirty="0"/>
              <a:t>[ER] Waardering zal leiden tot vaststelling van een </a:t>
            </a:r>
            <a:r>
              <a:rPr lang="nl-NL" dirty="0">
                <a:solidFill>
                  <a:srgbClr val="C00000"/>
                </a:solidFill>
              </a:rPr>
              <a:t>WAARDEVERMEERDERING</a:t>
            </a:r>
            <a:r>
              <a:rPr lang="nl-NL" dirty="0"/>
              <a:t> (vorm: </a:t>
            </a:r>
            <a:r>
              <a:rPr lang="nl-NL" dirty="0">
                <a:solidFill>
                  <a:srgbClr val="C00000"/>
                </a:solidFill>
              </a:rPr>
              <a:t>negatieve vermindering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230450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280</TotalTime>
  <Words>403</Words>
  <Application>Microsoft Office PowerPoint</Application>
  <PresentationFormat>Breedbeeld</PresentationFormat>
  <Paragraphs>76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Gill Sans MT</vt:lpstr>
      <vt:lpstr>Wingdings</vt:lpstr>
      <vt:lpstr>Wingdings 2</vt:lpstr>
      <vt:lpstr>Dividend</vt:lpstr>
      <vt:lpstr>1/ BBV : Stelsel van baten en lasten</vt:lpstr>
      <vt:lpstr>PowerPoint-presentatie</vt:lpstr>
      <vt:lpstr>administratie</vt:lpstr>
      <vt:lpstr>Raamwerk BBV</vt:lpstr>
      <vt:lpstr>woningbedrijf</vt:lpstr>
      <vt:lpstr>jaarverslag</vt:lpstr>
      <vt:lpstr>Economisch nut</vt:lpstr>
      <vt:lpstr>Bedrijfseconomische functie</vt:lpstr>
      <vt:lpstr>Economische functie</vt:lpstr>
      <vt:lpstr>fricties</vt:lpstr>
      <vt:lpstr>administratie</vt:lpstr>
      <vt:lpstr>balans</vt:lpstr>
      <vt:lpstr>balans</vt:lpstr>
      <vt:lpstr>fouten</vt:lpstr>
      <vt:lpstr>waardesturing</vt:lpstr>
      <vt:lpstr>oplossing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radema@xs4all.com</dc:creator>
  <cp:lastModifiedBy>radema@xs4all.com</cp:lastModifiedBy>
  <cp:revision>40</cp:revision>
  <dcterms:created xsi:type="dcterms:W3CDTF">2018-04-03T14:44:36Z</dcterms:created>
  <dcterms:modified xsi:type="dcterms:W3CDTF">2018-04-14T11:01:46Z</dcterms:modified>
</cp:coreProperties>
</file>