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50"/>
  </p:notesMasterIdLst>
  <p:handoutMasterIdLst>
    <p:handoutMasterId r:id="rId51"/>
  </p:handoutMasterIdLst>
  <p:sldIdLst>
    <p:sldId id="324" r:id="rId2"/>
    <p:sldId id="257" r:id="rId3"/>
    <p:sldId id="258" r:id="rId4"/>
    <p:sldId id="273" r:id="rId5"/>
    <p:sldId id="299" r:id="rId6"/>
    <p:sldId id="274" r:id="rId7"/>
    <p:sldId id="281" r:id="rId8"/>
    <p:sldId id="321" r:id="rId9"/>
    <p:sldId id="259" r:id="rId10"/>
    <p:sldId id="310" r:id="rId11"/>
    <p:sldId id="320" r:id="rId12"/>
    <p:sldId id="270" r:id="rId13"/>
    <p:sldId id="300" r:id="rId14"/>
    <p:sldId id="301" r:id="rId15"/>
    <p:sldId id="302" r:id="rId16"/>
    <p:sldId id="289" r:id="rId17"/>
    <p:sldId id="303" r:id="rId18"/>
    <p:sldId id="304" r:id="rId19"/>
    <p:sldId id="309" r:id="rId20"/>
    <p:sldId id="311" r:id="rId21"/>
    <p:sldId id="265" r:id="rId22"/>
    <p:sldId id="329" r:id="rId23"/>
    <p:sldId id="335" r:id="rId24"/>
    <p:sldId id="334" r:id="rId25"/>
    <p:sldId id="332" r:id="rId26"/>
    <p:sldId id="330" r:id="rId27"/>
    <p:sldId id="285" r:id="rId28"/>
    <p:sldId id="333" r:id="rId29"/>
    <p:sldId id="331" r:id="rId30"/>
    <p:sldId id="328" r:id="rId31"/>
    <p:sldId id="264" r:id="rId32"/>
    <p:sldId id="312" r:id="rId33"/>
    <p:sldId id="263" r:id="rId34"/>
    <p:sldId id="313" r:id="rId35"/>
    <p:sldId id="308" r:id="rId36"/>
    <p:sldId id="291" r:id="rId37"/>
    <p:sldId id="314" r:id="rId38"/>
    <p:sldId id="315" r:id="rId39"/>
    <p:sldId id="318" r:id="rId40"/>
    <p:sldId id="305" r:id="rId41"/>
    <p:sldId id="290" r:id="rId42"/>
    <p:sldId id="306" r:id="rId43"/>
    <p:sldId id="316" r:id="rId44"/>
    <p:sldId id="317" r:id="rId45"/>
    <p:sldId id="266" r:id="rId46"/>
    <p:sldId id="279" r:id="rId47"/>
    <p:sldId id="272" r:id="rId48"/>
    <p:sldId id="292" r:id="rId49"/>
  </p:sldIdLst>
  <p:sldSz cx="12188825"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orient="horz" pos="432">
          <p15:clr>
            <a:srgbClr val="A4A3A4"/>
          </p15:clr>
        </p15:guide>
        <p15:guide id="4" orient="horz" pos="3072">
          <p15:clr>
            <a:srgbClr val="A4A3A4"/>
          </p15:clr>
        </p15:guide>
        <p15:guide id="5" orient="horz" pos="3408">
          <p15:clr>
            <a:srgbClr val="A4A3A4"/>
          </p15:clr>
        </p15:guide>
        <p15:guide id="6" pos="3839">
          <p15:clr>
            <a:srgbClr val="A4A3A4"/>
          </p15:clr>
        </p15:guide>
        <p15:guide id="7" pos="383">
          <p15:clr>
            <a:srgbClr val="A4A3A4"/>
          </p15:clr>
        </p15:guide>
        <p15:guide id="8" pos="7295">
          <p15:clr>
            <a:srgbClr val="A4A3A4"/>
          </p15:clr>
        </p15:guide>
        <p15:guide id="9" pos="815">
          <p15:clr>
            <a:srgbClr val="A4A3A4"/>
          </p15:clr>
        </p15:guide>
        <p15:guide id="10" pos="2879">
          <p15:clr>
            <a:srgbClr val="A4A3A4"/>
          </p15:clr>
        </p15:guide>
        <p15:guide id="11" pos="307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116" autoAdjust="0"/>
    <p:restoredTop sz="94660"/>
  </p:normalViewPr>
  <p:slideViewPr>
    <p:cSldViewPr>
      <p:cViewPr varScale="1">
        <p:scale>
          <a:sx n="103" d="100"/>
          <a:sy n="103" d="100"/>
        </p:scale>
        <p:origin x="138" y="174"/>
      </p:cViewPr>
      <p:guideLst>
        <p:guide orient="horz" pos="2160"/>
        <p:guide orient="horz" pos="3888"/>
        <p:guide orient="horz" pos="432"/>
        <p:guide orient="horz" pos="3072"/>
        <p:guide orient="horz" pos="3408"/>
        <p:guide pos="3839"/>
        <p:guide pos="383"/>
        <p:guide pos="7295"/>
        <p:guide pos="815"/>
        <p:guide pos="2879"/>
        <p:guide pos="3071"/>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pPr rtl="0"/>
            <a:fld id="{2A0E238E-B9AA-45B3-B200-2A4DD06FF661}" type="datetime1">
              <a:rPr lang="nl-NL" smtClean="0"/>
              <a:t>25-4-2018</a:t>
            </a:fld>
            <a:endParaRPr lang="nl-NL" dirty="0"/>
          </a:p>
        </p:txBody>
      </p:sp>
      <p:sp>
        <p:nvSpPr>
          <p:cNvPr id="4" name="Tijdelijke aanduiding voor voet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pPr rtl="0"/>
            <a:fld id="{A98ED8CD-4E4C-49AC-BDC6-2963BA49E54F}" type="slidenum">
              <a:rPr lang="nl-NL" smtClean="0"/>
              <a:t>‹nr.›</a:t>
            </a:fld>
            <a:endParaRPr lang="nl-NL" dirty="0"/>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0A487A8-2513-479A-9F01-B9D81311E0C9}" type="datetime1">
              <a:rPr lang="nl-NL" smtClean="0"/>
              <a:pPr/>
              <a:t>25-4-2018</a:t>
            </a:fld>
            <a:endParaRPr lang="nl-NL" dirty="0"/>
          </a:p>
        </p:txBody>
      </p:sp>
      <p:sp>
        <p:nvSpPr>
          <p:cNvPr id="4" name="Tijdelijke aanduiding voor dia-afbeelding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pPr rtl="0"/>
            <a:fld id="{5FB91549-43BF-425A-AF25-75262019208C}" type="slidenum">
              <a:rPr lang="nl-NL" smtClean="0"/>
              <a:t>‹nr.›</a:t>
            </a:fld>
            <a:endParaRPr lang="nl-NL" dirty="0"/>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5FB91549-43BF-425A-AF25-75262019208C}" type="slidenum">
              <a:rPr lang="nl-NL" smtClean="0"/>
              <a:t>1</a:t>
            </a:fld>
            <a:endParaRPr lang="nl-NL" dirty="0"/>
          </a:p>
        </p:txBody>
      </p:sp>
    </p:spTree>
    <p:extLst>
      <p:ext uri="{BB962C8B-B14F-4D97-AF65-F5344CB8AC3E}">
        <p14:creationId xmlns:p14="http://schemas.microsoft.com/office/powerpoint/2010/main" val="2940240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endParaRPr lang="nl-NL" dirty="0"/>
          </a:p>
        </p:txBody>
      </p:sp>
      <p:sp>
        <p:nvSpPr>
          <p:cNvPr id="4" name="Tijdelijke aanduiding voor dianummer 3"/>
          <p:cNvSpPr>
            <a:spLocks noGrp="1"/>
          </p:cNvSpPr>
          <p:nvPr>
            <p:ph type="sldNum" sz="quarter" idx="10"/>
          </p:nvPr>
        </p:nvSpPr>
        <p:spPr/>
        <p:txBody>
          <a:bodyPr rtlCol="0"/>
          <a:lstStyle/>
          <a:p>
            <a:pPr rtl="0"/>
            <a:fld id="{5FB91549-43BF-425A-AF25-75262019208C}" type="slidenum">
              <a:rPr lang="nl-NL" smtClean="0"/>
              <a:t>2</a:t>
            </a:fld>
            <a:endParaRPr lang="nl-NL" dirty="0"/>
          </a:p>
        </p:txBody>
      </p:sp>
    </p:spTree>
    <p:extLst>
      <p:ext uri="{BB962C8B-B14F-4D97-AF65-F5344CB8AC3E}">
        <p14:creationId xmlns:p14="http://schemas.microsoft.com/office/powerpoint/2010/main" val="113117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fld id="{5FB91549-43BF-425A-AF25-75262019208C}" type="slidenum">
              <a:rPr lang="nl-NL" smtClean="0"/>
              <a:t>3</a:t>
            </a:fld>
            <a:endParaRPr lang="nl-NL" dirty="0"/>
          </a:p>
        </p:txBody>
      </p:sp>
    </p:spTree>
    <p:extLst>
      <p:ext uri="{BB962C8B-B14F-4D97-AF65-F5344CB8AC3E}">
        <p14:creationId xmlns:p14="http://schemas.microsoft.com/office/powerpoint/2010/main" val="2543360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418" y="3085765"/>
            <a:ext cx="11259933"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040" y="1020431"/>
            <a:ext cx="10990686" cy="1475013"/>
          </a:xfrm>
          <a:effectLst/>
        </p:spPr>
        <p:txBody>
          <a:bodyPr anchor="b">
            <a:normAutofit/>
          </a:bodyPr>
          <a:lstStyle>
            <a:lvl1pPr>
              <a:defRPr sz="3599">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043" y="2495446"/>
            <a:ext cx="10990683" cy="590321"/>
          </a:xfrm>
        </p:spPr>
        <p:txBody>
          <a:bodyPr anchor="t">
            <a:normAutofit/>
          </a:bodyPr>
          <a:lstStyle>
            <a:lvl1pPr marL="0" indent="0" algn="l">
              <a:buNone/>
              <a:defRPr sz="1600" cap="all">
                <a:solidFill>
                  <a:schemeClr val="accent2"/>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3970" y="5956138"/>
            <a:ext cx="2844059" cy="365125"/>
          </a:xfrm>
        </p:spPr>
        <p:txBody>
          <a:bodyPr/>
          <a:lstStyle>
            <a:lvl1pPr>
              <a:defRPr>
                <a:solidFill>
                  <a:schemeClr val="accent1">
                    <a:lumMod val="75000"/>
                    <a:lumOff val="25000"/>
                  </a:schemeClr>
                </a:solidFill>
              </a:defRPr>
            </a:lvl1pPr>
          </a:lstStyle>
          <a:p>
            <a:fld id="{A2F951A6-1D06-4D13-9B1E-D077D47F70C0}" type="datetime1">
              <a:rPr lang="nl-NL" smtClean="0"/>
              <a:pPr/>
              <a:t>25-4-2018</a:t>
            </a:fld>
            <a:endParaRPr lang="nl-NL" dirty="0"/>
          </a:p>
        </p:txBody>
      </p:sp>
      <p:sp>
        <p:nvSpPr>
          <p:cNvPr id="5" name="Footer Placeholder 4"/>
          <p:cNvSpPr>
            <a:spLocks noGrp="1"/>
          </p:cNvSpPr>
          <p:nvPr>
            <p:ph type="ftr" sz="quarter" idx="11"/>
          </p:nvPr>
        </p:nvSpPr>
        <p:spPr>
          <a:xfrm>
            <a:off x="581040" y="5951812"/>
            <a:ext cx="6915409" cy="365125"/>
          </a:xfrm>
        </p:spPr>
        <p:txBody>
          <a:bodyPr/>
          <a:lstStyle>
            <a:lvl1pPr>
              <a:defRPr>
                <a:solidFill>
                  <a:schemeClr val="accent1">
                    <a:lumMod val="75000"/>
                    <a:lumOff val="25000"/>
                  </a:schemeClr>
                </a:solidFill>
              </a:defRPr>
            </a:lvl1pPr>
          </a:lstStyle>
          <a:p>
            <a:pPr rtl="0"/>
            <a:r>
              <a:rPr lang="nl-NL"/>
              <a:t>Een voettekst toevoegen</a:t>
            </a:r>
            <a:endParaRPr lang="nl-NL" dirty="0"/>
          </a:p>
        </p:txBody>
      </p:sp>
      <p:sp>
        <p:nvSpPr>
          <p:cNvPr id="6" name="Slide Number Placeholder 5"/>
          <p:cNvSpPr>
            <a:spLocks noGrp="1"/>
          </p:cNvSpPr>
          <p:nvPr>
            <p:ph type="sldNum" sz="quarter" idx="12"/>
          </p:nvPr>
        </p:nvSpPr>
        <p:spPr>
          <a:xfrm>
            <a:off x="10555551" y="5956138"/>
            <a:ext cx="1016175" cy="365125"/>
          </a:xfrm>
        </p:spPr>
        <p:txBody>
          <a:bodyPr/>
          <a:lstStyle>
            <a:lvl1pPr>
              <a:defRPr>
                <a:solidFill>
                  <a:schemeClr val="accent1">
                    <a:lumMod val="75000"/>
                    <a:lumOff val="25000"/>
                  </a:schemeClr>
                </a:solidFill>
              </a:defRPr>
            </a:lvl1pPr>
          </a:lstStyle>
          <a:p>
            <a:pPr rtl="0"/>
            <a:fld id="{A3F31473-23EB-4724-8B59-FE6D21D89FA4}" type="slidenum">
              <a:rPr lang="nl-NL" smtClean="0"/>
              <a:pPr rtl="0"/>
              <a:t>‹nr.›</a:t>
            </a:fld>
            <a:endParaRPr lang="nl-NL" dirty="0"/>
          </a:p>
        </p:txBody>
      </p:sp>
    </p:spTree>
    <p:extLst>
      <p:ext uri="{BB962C8B-B14F-4D97-AF65-F5344CB8AC3E}">
        <p14:creationId xmlns:p14="http://schemas.microsoft.com/office/powerpoint/2010/main" val="189742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171" y="614407"/>
            <a:ext cx="11306393"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041" y="702156"/>
            <a:ext cx="11026744"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90A96E-1D96-45C4-A6F5-8B0BA31CC1A7}" type="datetime1">
              <a:rPr lang="nl-NL" smtClean="0"/>
              <a:pPr/>
              <a:t>25-4-2018</a:t>
            </a:fld>
            <a:endParaRPr lang="nl-NL" dirty="0"/>
          </a:p>
        </p:txBody>
      </p:sp>
      <p:sp>
        <p:nvSpPr>
          <p:cNvPr id="5" name="Footer Placeholder 4"/>
          <p:cNvSpPr>
            <a:spLocks noGrp="1"/>
          </p:cNvSpPr>
          <p:nvPr>
            <p:ph type="ftr" sz="quarter" idx="11"/>
          </p:nvPr>
        </p:nvSpPr>
        <p:spPr/>
        <p:txBody>
          <a:bodyPr/>
          <a:lstStyle/>
          <a:p>
            <a:pPr rtl="0"/>
            <a:r>
              <a:rPr lang="nl-NL"/>
              <a:t>Een voettekst toevoegen</a:t>
            </a:r>
            <a:endParaRPr lang="nl-NL" dirty="0"/>
          </a:p>
        </p:txBody>
      </p:sp>
      <p:sp>
        <p:nvSpPr>
          <p:cNvPr id="6" name="Slide Number Placeholder 5"/>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204346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6900" y="599725"/>
            <a:ext cx="2906060"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6899" y="675727"/>
            <a:ext cx="2003642"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722" y="675727"/>
            <a:ext cx="7894223"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1331" y="5956138"/>
            <a:ext cx="1327795" cy="365125"/>
          </a:xfrm>
        </p:spPr>
        <p:txBody>
          <a:bodyPr/>
          <a:lstStyle>
            <a:lvl1pPr>
              <a:defRPr>
                <a:solidFill>
                  <a:schemeClr val="accent1">
                    <a:lumMod val="75000"/>
                    <a:lumOff val="25000"/>
                  </a:schemeClr>
                </a:solidFill>
              </a:defRPr>
            </a:lvl1pPr>
          </a:lstStyle>
          <a:p>
            <a:fld id="{254FE5AD-306B-482C-9D77-D183264DF6A1}" type="datetime1">
              <a:rPr lang="nl-NL" smtClean="0"/>
              <a:pPr/>
              <a:t>25-4-2018</a:t>
            </a:fld>
            <a:endParaRPr lang="nl-NL" dirty="0"/>
          </a:p>
        </p:txBody>
      </p:sp>
      <p:sp>
        <p:nvSpPr>
          <p:cNvPr id="5" name="Footer Placeholder 4"/>
          <p:cNvSpPr>
            <a:spLocks noGrp="1"/>
          </p:cNvSpPr>
          <p:nvPr>
            <p:ph type="ftr" sz="quarter" idx="11"/>
          </p:nvPr>
        </p:nvSpPr>
        <p:spPr>
          <a:xfrm>
            <a:off x="774722" y="5951812"/>
            <a:ext cx="7894223" cy="365125"/>
          </a:xfrm>
        </p:spPr>
        <p:txBody>
          <a:bodyPr/>
          <a:lstStyle/>
          <a:p>
            <a:pPr rtl="0"/>
            <a:r>
              <a:rPr lang="nl-NL"/>
              <a:t>Een voettekst toevoegen</a:t>
            </a:r>
            <a:endParaRPr lang="nl-NL" dirty="0"/>
          </a:p>
        </p:txBody>
      </p:sp>
      <p:sp>
        <p:nvSpPr>
          <p:cNvPr id="6" name="Slide Number Placeholder 5"/>
          <p:cNvSpPr>
            <a:spLocks noGrp="1"/>
          </p:cNvSpPr>
          <p:nvPr>
            <p:ph type="sldNum" sz="quarter" idx="12"/>
          </p:nvPr>
        </p:nvSpPr>
        <p:spPr>
          <a:xfrm>
            <a:off x="10443895" y="5956138"/>
            <a:ext cx="1163892" cy="365125"/>
          </a:xfrm>
        </p:spPr>
        <p:txBody>
          <a:bodyPr/>
          <a:lstStyle>
            <a:lvl1pPr>
              <a:defRPr>
                <a:solidFill>
                  <a:schemeClr val="accent1">
                    <a:lumMod val="75000"/>
                    <a:lumOff val="25000"/>
                  </a:schemeClr>
                </a:solidFill>
              </a:defRPr>
            </a:lvl1p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17073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sp>
        <p:nvSpPr>
          <p:cNvPr id="7" name="Tijdelijke aanduiding voor inhoud 2"/>
          <p:cNvSpPr>
            <a:spLocks noGrp="1"/>
          </p:cNvSpPr>
          <p:nvPr>
            <p:ph idx="13" hasCustomPrompt="1"/>
          </p:nvPr>
        </p:nvSpPr>
        <p:spPr>
          <a:xfrm>
            <a:off x="1293812" y="685801"/>
            <a:ext cx="10287000" cy="4190999"/>
          </a:xfrm>
        </p:spPr>
        <p:txBody>
          <a:bodyPr rtlCol="0"/>
          <a:lstStyle>
            <a:lvl1pPr>
              <a:defRPr/>
            </a:lvl1pPr>
            <a:lvl2pPr>
              <a:defRPr/>
            </a:lvl2pPr>
            <a:lvl3pPr>
              <a:defRPr/>
            </a:lvl3pPr>
            <a:lvl4pPr>
              <a:defRPr/>
            </a:lvl4pPr>
            <a:lvl5pPr>
              <a:defRPr/>
            </a:lvl5pPr>
            <a:lvl6pPr>
              <a:defRPr/>
            </a:lvl6pPr>
            <a:lvl7pPr>
              <a:defRPr/>
            </a:lvl7pPr>
            <a:lvl8pPr>
              <a:defRPr/>
            </a:lvl8pPr>
            <a:lvl9pPr>
              <a:defRPr/>
            </a:lvl9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4" name="Tijdelijke aanduiding voor datum 3"/>
          <p:cNvSpPr>
            <a:spLocks noGrp="1"/>
          </p:cNvSpPr>
          <p:nvPr>
            <p:ph type="dt" sz="half" idx="10"/>
          </p:nvPr>
        </p:nvSpPr>
        <p:spPr/>
        <p:txBody>
          <a:bodyPr rtlCol="0"/>
          <a:lstStyle>
            <a:lvl1pPr>
              <a:defRPr/>
            </a:lvl1pPr>
          </a:lstStyle>
          <a:p>
            <a:fld id="{F90E6A59-AB3C-47A1-891B-E92200E08C45}" type="datetime1">
              <a:rPr lang="nl-NL" smtClean="0"/>
              <a:pPr/>
              <a:t>25-4-2018</a:t>
            </a:fld>
            <a:endParaRPr lang="nl-NL" dirty="0"/>
          </a:p>
        </p:txBody>
      </p:sp>
      <p:sp>
        <p:nvSpPr>
          <p:cNvPr id="5" name="Tijdelijke aanduiding voor voettekst 4"/>
          <p:cNvSpPr>
            <a:spLocks noGrp="1"/>
          </p:cNvSpPr>
          <p:nvPr>
            <p:ph type="ftr" sz="quarter" idx="11"/>
          </p:nvPr>
        </p:nvSpPr>
        <p:spPr/>
        <p:txBody>
          <a:bodyPr rtlCol="0"/>
          <a:lstStyle/>
          <a:p>
            <a:pPr rtl="0"/>
            <a:r>
              <a:rPr lang="nl-NL" dirty="0"/>
              <a:t>Een voettekst toevoegen</a:t>
            </a:r>
          </a:p>
        </p:txBody>
      </p:sp>
      <p:sp>
        <p:nvSpPr>
          <p:cNvPr id="6" name="Tijdelijke aanduiding voor dianummer 5"/>
          <p:cNvSpPr>
            <a:spLocks noGrp="1"/>
          </p:cNvSpPr>
          <p:nvPr>
            <p:ph type="sldNum" sz="quarter" idx="12"/>
          </p:nvPr>
        </p:nvSpPr>
        <p:spPr/>
        <p:txBody>
          <a:bodyPr rtlCol="0"/>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94964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171" y="614407"/>
            <a:ext cx="11306393"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1" y="702156"/>
            <a:ext cx="11026744" cy="1013800"/>
          </a:xfrm>
        </p:spPr>
        <p:txBody>
          <a:bodyPr/>
          <a:lstStyle/>
          <a:p>
            <a:r>
              <a:rPr lang="nl-NL"/>
              <a:t>Klik om stijl te bewerken</a:t>
            </a:r>
            <a:endParaRPr lang="en-US" dirty="0"/>
          </a:p>
        </p:txBody>
      </p:sp>
      <p:sp>
        <p:nvSpPr>
          <p:cNvPr id="3" name="Content Placeholder 2"/>
          <p:cNvSpPr>
            <a:spLocks noGrp="1"/>
          </p:cNvSpPr>
          <p:nvPr>
            <p:ph idx="1"/>
          </p:nvPr>
        </p:nvSpPr>
        <p:spPr>
          <a:xfrm>
            <a:off x="581041" y="2180497"/>
            <a:ext cx="11026743"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A1DC49B-26B1-41D3-BFFA-9D974435E1DF}" type="datetime1">
              <a:rPr lang="nl-NL" smtClean="0"/>
              <a:pPr/>
              <a:t>25-4-2018</a:t>
            </a:fld>
            <a:endParaRPr lang="nl-NL" dirty="0"/>
          </a:p>
        </p:txBody>
      </p:sp>
      <p:sp>
        <p:nvSpPr>
          <p:cNvPr id="5" name="Footer Placeholder 4"/>
          <p:cNvSpPr>
            <a:spLocks noGrp="1"/>
          </p:cNvSpPr>
          <p:nvPr>
            <p:ph type="ftr" sz="quarter" idx="11"/>
          </p:nvPr>
        </p:nvSpPr>
        <p:spPr/>
        <p:txBody>
          <a:bodyPr/>
          <a:lstStyle/>
          <a:p>
            <a:pPr rtl="0"/>
            <a:r>
              <a:rPr lang="nl-NL"/>
              <a:t>Een voettekst toevoegen</a:t>
            </a:r>
            <a:endParaRPr lang="nl-NL" dirty="0"/>
          </a:p>
        </p:txBody>
      </p:sp>
      <p:sp>
        <p:nvSpPr>
          <p:cNvPr id="6" name="Slide Number Placeholder 5"/>
          <p:cNvSpPr>
            <a:spLocks noGrp="1"/>
          </p:cNvSpPr>
          <p:nvPr>
            <p:ph type="sldNum" sz="quarter" idx="12"/>
          </p:nvPr>
        </p:nvSpPr>
        <p:spPr>
          <a:xfrm>
            <a:off x="10555550" y="5956138"/>
            <a:ext cx="1052234" cy="365125"/>
          </a:xfrm>
        </p:spPr>
        <p:txBody>
          <a:bodyPr/>
          <a:lstStyle/>
          <a:p>
            <a:pPr rtl="0"/>
            <a:fld id="{A3F31473-23EB-4724-8B59-FE6D21D89FA4}" type="slidenum">
              <a:rPr lang="nl-NL" smtClean="0"/>
              <a:pPr rtl="0"/>
              <a:t>‹nr.›</a:t>
            </a:fld>
            <a:endParaRPr lang="nl-NL" dirty="0"/>
          </a:p>
        </p:txBody>
      </p:sp>
    </p:spTree>
    <p:extLst>
      <p:ext uri="{BB962C8B-B14F-4D97-AF65-F5344CB8AC3E}">
        <p14:creationId xmlns:p14="http://schemas.microsoft.com/office/powerpoint/2010/main" val="370304274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700" y="5141975"/>
            <a:ext cx="1128792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2" y="3043911"/>
            <a:ext cx="11026743" cy="1497507"/>
          </a:xfrm>
        </p:spPr>
        <p:txBody>
          <a:bodyPr anchor="b">
            <a:normAutofit/>
          </a:bodyPr>
          <a:lstStyle>
            <a:lvl1pPr algn="l">
              <a:defRPr sz="3599"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041" y="4541417"/>
            <a:ext cx="11026743" cy="600556"/>
          </a:xfrm>
        </p:spPr>
        <p:txBody>
          <a:bodyPr anchor="t">
            <a:normAutofit/>
          </a:bodyPr>
          <a:lstStyle>
            <a:lvl1pPr marL="0" indent="0" algn="l">
              <a:buNone/>
              <a:defRPr sz="1799" cap="all">
                <a:solidFill>
                  <a:schemeClr val="accent2"/>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BAFBFE7-D6DF-4F92-87FC-BD858C62D3F0}" type="datetime1">
              <a:rPr lang="nl-NL" smtClean="0"/>
              <a:pPr/>
              <a:t>25-4-2018</a:t>
            </a:fld>
            <a:endParaRPr lang="nl-NL"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rtl="0"/>
            <a:r>
              <a:rPr lang="nl-NL"/>
              <a:t>Een voettekst toevoegen</a:t>
            </a:r>
            <a:endParaRPr lang="nl-NL"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rtl="0"/>
            <a:fld id="{A3F31473-23EB-4724-8B59-FE6D21D89FA4}" type="slidenum">
              <a:rPr lang="nl-NL" smtClean="0"/>
              <a:pPr rtl="0"/>
              <a:t>‹nr.›</a:t>
            </a:fld>
            <a:endParaRPr lang="nl-NL" dirty="0"/>
          </a:p>
        </p:txBody>
      </p:sp>
    </p:spTree>
    <p:extLst>
      <p:ext uri="{BB962C8B-B14F-4D97-AF65-F5344CB8AC3E}">
        <p14:creationId xmlns:p14="http://schemas.microsoft.com/office/powerpoint/2010/main" val="1620964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866" y="606555"/>
            <a:ext cx="1129709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1" y="729658"/>
            <a:ext cx="11026744"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042" y="2228004"/>
            <a:ext cx="5420978"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6805" y="2228004"/>
            <a:ext cx="542098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E3DC7CE-C6B6-4E8D-A59A-9F23D112E903}" type="datetime1">
              <a:rPr lang="nl-NL" smtClean="0"/>
              <a:pPr/>
              <a:t>25-4-2018</a:t>
            </a:fld>
            <a:endParaRPr lang="nl-NL" dirty="0"/>
          </a:p>
        </p:txBody>
      </p:sp>
      <p:sp>
        <p:nvSpPr>
          <p:cNvPr id="6" name="Footer Placeholder 5"/>
          <p:cNvSpPr>
            <a:spLocks noGrp="1"/>
          </p:cNvSpPr>
          <p:nvPr>
            <p:ph type="ftr" sz="quarter" idx="11"/>
          </p:nvPr>
        </p:nvSpPr>
        <p:spPr/>
        <p:txBody>
          <a:bodyPr/>
          <a:lstStyle/>
          <a:p>
            <a:pPr rtl="0"/>
            <a:r>
              <a:rPr lang="nl-NL"/>
              <a:t>Een voettekst toevoegen</a:t>
            </a:r>
            <a:endParaRPr lang="nl-NL" dirty="0"/>
          </a:p>
        </p:txBody>
      </p:sp>
      <p:sp>
        <p:nvSpPr>
          <p:cNvPr id="7" name="Slide Number Placeholder 6"/>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3062668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866" y="606555"/>
            <a:ext cx="1129709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041" y="729658"/>
            <a:ext cx="11026744"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6989" y="2250893"/>
            <a:ext cx="5085750" cy="536005"/>
          </a:xfrm>
        </p:spPr>
        <p:txBody>
          <a:bodyPr anchor="b">
            <a:noAutofit/>
          </a:bodyPr>
          <a:lstStyle>
            <a:lvl1pPr marL="0" indent="0">
              <a:buNone/>
              <a:defRPr sz="2199" b="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042" y="2926053"/>
            <a:ext cx="5391696"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2037" y="2250893"/>
            <a:ext cx="5085748" cy="553373"/>
          </a:xfrm>
        </p:spPr>
        <p:txBody>
          <a:bodyPr anchor="b">
            <a:noAutofit/>
          </a:bodyPr>
          <a:lstStyle>
            <a:lvl1pPr marL="0" indent="0">
              <a:buNone/>
              <a:defRPr sz="2199" b="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6090" y="2926053"/>
            <a:ext cx="5391696"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0303E47-4A95-4550-9F12-559EDC999436}" type="datetime1">
              <a:rPr lang="nl-NL" smtClean="0"/>
              <a:pPr/>
              <a:t>25-4-2018</a:t>
            </a:fld>
            <a:endParaRPr lang="nl-NL" dirty="0"/>
          </a:p>
        </p:txBody>
      </p:sp>
      <p:sp>
        <p:nvSpPr>
          <p:cNvPr id="8" name="Footer Placeholder 7"/>
          <p:cNvSpPr>
            <a:spLocks noGrp="1"/>
          </p:cNvSpPr>
          <p:nvPr>
            <p:ph type="ftr" sz="quarter" idx="11"/>
          </p:nvPr>
        </p:nvSpPr>
        <p:spPr/>
        <p:txBody>
          <a:bodyPr/>
          <a:lstStyle/>
          <a:p>
            <a:pPr rtl="0"/>
            <a:r>
              <a:rPr lang="nl-NL"/>
              <a:t>Een voettekst toevoegen</a:t>
            </a:r>
            <a:endParaRPr lang="nl-NL" dirty="0"/>
          </a:p>
        </p:txBody>
      </p:sp>
      <p:sp>
        <p:nvSpPr>
          <p:cNvPr id="9" name="Slide Number Placeholder 8"/>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174204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AB537B-CE98-48CB-A314-6011C45FC7F1}" type="datetime1">
              <a:rPr lang="nl-NL" smtClean="0"/>
              <a:pPr/>
              <a:t>25-4-2018</a:t>
            </a:fld>
            <a:endParaRPr lang="nl-NL" dirty="0"/>
          </a:p>
        </p:txBody>
      </p:sp>
      <p:sp>
        <p:nvSpPr>
          <p:cNvPr id="4" name="Footer Placeholder 3"/>
          <p:cNvSpPr>
            <a:spLocks noGrp="1"/>
          </p:cNvSpPr>
          <p:nvPr>
            <p:ph type="ftr" sz="quarter" idx="11"/>
          </p:nvPr>
        </p:nvSpPr>
        <p:spPr/>
        <p:txBody>
          <a:bodyPr/>
          <a:lstStyle/>
          <a:p>
            <a:pPr rtl="0"/>
            <a:r>
              <a:rPr lang="nl-NL"/>
              <a:t>Een voettekst toevoegen</a:t>
            </a:r>
            <a:endParaRPr lang="nl-NL" dirty="0"/>
          </a:p>
        </p:txBody>
      </p:sp>
      <p:sp>
        <p:nvSpPr>
          <p:cNvPr id="5" name="Slide Number Placeholder 4"/>
          <p:cNvSpPr>
            <a:spLocks noGrp="1"/>
          </p:cNvSpPr>
          <p:nvPr>
            <p:ph type="sldNum" sz="quarter" idx="12"/>
          </p:nvPr>
        </p:nvSpPr>
        <p:spPr/>
        <p:txBody>
          <a:bodyPr/>
          <a:lstStyle/>
          <a:p>
            <a:pPr rtl="0"/>
            <a:fld id="{A3F31473-23EB-4724-8B59-FE6D21D89FA4}" type="slidenum">
              <a:rPr lang="nl-NL" smtClean="0"/>
              <a:t>‹nr.›</a:t>
            </a:fld>
            <a:endParaRPr lang="nl-NL" dirty="0"/>
          </a:p>
        </p:txBody>
      </p:sp>
      <p:sp>
        <p:nvSpPr>
          <p:cNvPr id="7" name="Rectangle 6"/>
          <p:cNvSpPr>
            <a:spLocks noChangeAspect="1"/>
          </p:cNvSpPr>
          <p:nvPr/>
        </p:nvSpPr>
        <p:spPr>
          <a:xfrm>
            <a:off x="440568" y="606555"/>
            <a:ext cx="1129709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744" y="729658"/>
            <a:ext cx="11026744" cy="988332"/>
          </a:xfrm>
        </p:spPr>
        <p:txBody>
          <a:bodyPr/>
          <a:lstStyle/>
          <a:p>
            <a:r>
              <a:rPr lang="nl-NL"/>
              <a:t>Klik om stijl te bewerken</a:t>
            </a:r>
            <a:endParaRPr lang="en-US" dirty="0"/>
          </a:p>
        </p:txBody>
      </p:sp>
    </p:spTree>
    <p:extLst>
      <p:ext uri="{BB962C8B-B14F-4D97-AF65-F5344CB8AC3E}">
        <p14:creationId xmlns:p14="http://schemas.microsoft.com/office/powerpoint/2010/main" val="311947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F508E-A681-4D4D-81E0-99FA3E1F2380}" type="datetime1">
              <a:rPr lang="nl-NL" smtClean="0"/>
              <a:pPr/>
              <a:t>25-4-2018</a:t>
            </a:fld>
            <a:endParaRPr lang="nl-NL" dirty="0"/>
          </a:p>
        </p:txBody>
      </p:sp>
      <p:sp>
        <p:nvSpPr>
          <p:cNvPr id="3" name="Footer Placeholder 2"/>
          <p:cNvSpPr>
            <a:spLocks noGrp="1"/>
          </p:cNvSpPr>
          <p:nvPr>
            <p:ph type="ftr" sz="quarter" idx="11"/>
          </p:nvPr>
        </p:nvSpPr>
        <p:spPr/>
        <p:txBody>
          <a:bodyPr/>
          <a:lstStyle/>
          <a:p>
            <a:pPr rtl="0"/>
            <a:r>
              <a:rPr lang="nl-NL"/>
              <a:t>Een voettekst toevoegen</a:t>
            </a:r>
            <a:endParaRPr lang="nl-NL" dirty="0"/>
          </a:p>
        </p:txBody>
      </p:sp>
      <p:sp>
        <p:nvSpPr>
          <p:cNvPr id="4" name="Slide Number Placeholder 3"/>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1112709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700" y="5141973"/>
            <a:ext cx="11295258"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041" y="5262296"/>
            <a:ext cx="4908166" cy="689514"/>
          </a:xfrm>
        </p:spPr>
        <p:txBody>
          <a:bodyPr anchor="ctr"/>
          <a:lstStyle>
            <a:lvl1pPr algn="l">
              <a:defRPr sz="1999"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699" y="601200"/>
            <a:ext cx="11289899" cy="4204800"/>
          </a:xfrm>
        </p:spPr>
        <p:txBody>
          <a:bodyPr anchor="ctr">
            <a:normAutofit/>
          </a:bodyPr>
          <a:lstStyle>
            <a:lvl1pPr>
              <a:defRPr sz="1999">
                <a:solidFill>
                  <a:schemeClr val="tx2"/>
                </a:solidFill>
              </a:defRPr>
            </a:lvl1pPr>
            <a:lvl2pPr>
              <a:defRPr sz="1799">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39329" y="5262297"/>
            <a:ext cx="5868458" cy="689515"/>
          </a:xfrm>
        </p:spPr>
        <p:txBody>
          <a:bodyPr anchor="ctr">
            <a:normAutofit/>
          </a:bodyPr>
          <a:lstStyle>
            <a:lvl1pPr marL="0" indent="0" algn="r">
              <a:buNone/>
              <a:defRPr sz="1100">
                <a:solidFill>
                  <a:schemeClr val="bg1"/>
                </a:solidFill>
              </a:defRPr>
            </a:lvl1pPr>
            <a:lvl2pPr marL="457063" indent="0">
              <a:buNone/>
              <a:defRPr sz="11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269F74F-5AB5-425C-92D3-6B9D9DA1CB37}" type="datetime1">
              <a:rPr lang="nl-NL" smtClean="0"/>
              <a:pPr/>
              <a:t>25-4-2018</a:t>
            </a:fld>
            <a:endParaRPr lang="nl-NL"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rtl="0"/>
            <a:r>
              <a:rPr lang="nl-NL"/>
              <a:t>Een voettekst toevoegen</a:t>
            </a:r>
            <a:endParaRPr lang="nl-NL"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306620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041" y="4693389"/>
            <a:ext cx="11026744" cy="566738"/>
          </a:xfrm>
        </p:spPr>
        <p:txBody>
          <a:bodyPr anchor="b">
            <a:normAutofit/>
          </a:bodyPr>
          <a:lstStyle>
            <a:lvl1pPr algn="l">
              <a:defRPr sz="2399"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701" y="599725"/>
            <a:ext cx="11287919" cy="3557252"/>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041" y="5260128"/>
            <a:ext cx="11026745" cy="598671"/>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6F3B9670-CA0F-4BAE-9646-FD24346499F6}" type="datetime1">
              <a:rPr lang="nl-NL" smtClean="0"/>
              <a:pPr/>
              <a:t>25-4-2018</a:t>
            </a:fld>
            <a:endParaRPr lang="nl-NL" dirty="0"/>
          </a:p>
        </p:txBody>
      </p:sp>
      <p:sp>
        <p:nvSpPr>
          <p:cNvPr id="6" name="Footer Placeholder 5"/>
          <p:cNvSpPr>
            <a:spLocks noGrp="1"/>
          </p:cNvSpPr>
          <p:nvPr>
            <p:ph type="ftr" sz="quarter" idx="11"/>
          </p:nvPr>
        </p:nvSpPr>
        <p:spPr/>
        <p:txBody>
          <a:bodyPr/>
          <a:lstStyle/>
          <a:p>
            <a:pPr rtl="0"/>
            <a:r>
              <a:rPr lang="nl-NL"/>
              <a:t>Een voettekst toevoegen</a:t>
            </a:r>
            <a:endParaRPr lang="nl-NL" dirty="0"/>
          </a:p>
        </p:txBody>
      </p:sp>
      <p:sp>
        <p:nvSpPr>
          <p:cNvPr id="7" name="Slide Number Placeholder 6"/>
          <p:cNvSpPr>
            <a:spLocks noGrp="1"/>
          </p:cNvSpPr>
          <p:nvPr>
            <p:ph type="sldNum" sz="quarter" idx="12"/>
          </p:nvPr>
        </p:nvSpPr>
        <p:spPr/>
        <p:txBody>
          <a:bodyPr/>
          <a:lstStyle/>
          <a:p>
            <a:pPr rtl="0"/>
            <a:fld id="{A3F31473-23EB-4724-8B59-FE6D21D89FA4}" type="slidenum">
              <a:rPr lang="nl-NL" smtClean="0"/>
              <a:t>‹nr.›</a:t>
            </a:fld>
            <a:endParaRPr lang="nl-NL" dirty="0"/>
          </a:p>
        </p:txBody>
      </p:sp>
    </p:spTree>
    <p:extLst>
      <p:ext uri="{BB962C8B-B14F-4D97-AF65-F5344CB8AC3E}">
        <p14:creationId xmlns:p14="http://schemas.microsoft.com/office/powerpoint/2010/main" val="370981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041" y="705124"/>
            <a:ext cx="11026744"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041" y="2336003"/>
            <a:ext cx="11026744"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3971" y="5956138"/>
            <a:ext cx="2844058" cy="365125"/>
          </a:xfrm>
          <a:prstGeom prst="rect">
            <a:avLst/>
          </a:prstGeom>
        </p:spPr>
        <p:txBody>
          <a:bodyPr vert="horz" lIns="91440" tIns="45720" rIns="91440" bIns="45720" rtlCol="0" anchor="ctr"/>
          <a:lstStyle>
            <a:lvl1pPr algn="r">
              <a:defRPr sz="900">
                <a:solidFill>
                  <a:schemeClr val="accent2"/>
                </a:solidFill>
              </a:defRPr>
            </a:lvl1pPr>
          </a:lstStyle>
          <a:p>
            <a:fld id="{8A1DC49B-26B1-41D3-BFFA-9D974435E1DF}" type="datetime1">
              <a:rPr lang="nl-NL" smtClean="0"/>
              <a:pPr/>
              <a:t>25-4-2018</a:t>
            </a:fld>
            <a:endParaRPr lang="nl-NL" dirty="0"/>
          </a:p>
        </p:txBody>
      </p:sp>
      <p:sp>
        <p:nvSpPr>
          <p:cNvPr id="5" name="Footer Placeholder 4"/>
          <p:cNvSpPr>
            <a:spLocks noGrp="1"/>
          </p:cNvSpPr>
          <p:nvPr>
            <p:ph type="ftr" sz="quarter" idx="3"/>
          </p:nvPr>
        </p:nvSpPr>
        <p:spPr>
          <a:xfrm>
            <a:off x="581040" y="5951812"/>
            <a:ext cx="6915409" cy="365125"/>
          </a:xfrm>
          <a:prstGeom prst="rect">
            <a:avLst/>
          </a:prstGeom>
        </p:spPr>
        <p:txBody>
          <a:bodyPr vert="horz" lIns="91440" tIns="45720" rIns="91440" bIns="45720" rtlCol="0" anchor="ctr"/>
          <a:lstStyle>
            <a:lvl1pPr algn="l">
              <a:defRPr sz="900" cap="all">
                <a:solidFill>
                  <a:schemeClr val="accent2"/>
                </a:solidFill>
              </a:defRPr>
            </a:lvl1pPr>
          </a:lstStyle>
          <a:p>
            <a:pPr rtl="0"/>
            <a:r>
              <a:rPr lang="nl-NL"/>
              <a:t>Een voettekst toevoegen</a:t>
            </a:r>
            <a:endParaRPr lang="nl-NL" dirty="0"/>
          </a:p>
        </p:txBody>
      </p:sp>
      <p:sp>
        <p:nvSpPr>
          <p:cNvPr id="6" name="Slide Number Placeholder 5"/>
          <p:cNvSpPr>
            <a:spLocks noGrp="1"/>
          </p:cNvSpPr>
          <p:nvPr>
            <p:ph type="sldNum" sz="quarter" idx="4"/>
          </p:nvPr>
        </p:nvSpPr>
        <p:spPr>
          <a:xfrm>
            <a:off x="10555550" y="5956138"/>
            <a:ext cx="1052236" cy="365125"/>
          </a:xfrm>
          <a:prstGeom prst="rect">
            <a:avLst/>
          </a:prstGeom>
        </p:spPr>
        <p:txBody>
          <a:bodyPr vert="horz" lIns="91440" tIns="45720" rIns="91440" bIns="45720" rtlCol="0" anchor="ctr"/>
          <a:lstStyle>
            <a:lvl1pPr algn="r">
              <a:defRPr sz="900">
                <a:solidFill>
                  <a:schemeClr val="accent2"/>
                </a:solidFill>
              </a:defRPr>
            </a:lvl1pPr>
          </a:lstStyle>
          <a:p>
            <a:pPr rtl="0"/>
            <a:fld id="{A3F31473-23EB-4724-8B59-FE6D21D89FA4}" type="slidenum">
              <a:rPr lang="nl-NL" smtClean="0"/>
              <a:pPr rtl="0"/>
              <a:t>‹nr.›</a:t>
            </a:fld>
            <a:endParaRPr lang="nl-NL" dirty="0"/>
          </a:p>
        </p:txBody>
      </p:sp>
      <p:sp>
        <p:nvSpPr>
          <p:cNvPr id="9" name="Rectangle 8"/>
          <p:cNvSpPr/>
          <p:nvPr/>
        </p:nvSpPr>
        <p:spPr>
          <a:xfrm>
            <a:off x="446418" y="457200"/>
            <a:ext cx="3702356"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0052" y="453643"/>
            <a:ext cx="3702356"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0725" y="457200"/>
            <a:ext cx="3702356"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70333383"/>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2799"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08" indent="-305908"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799" kern="1200">
          <a:solidFill>
            <a:schemeClr val="tx2"/>
          </a:solidFill>
          <a:latin typeface="+mn-lt"/>
          <a:ea typeface="+mn-ea"/>
          <a:cs typeface="+mn-cs"/>
        </a:defRPr>
      </a:lvl1pPr>
      <a:lvl2pPr marL="629811" indent="-305908"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9730" indent="-269919"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1627" indent="-233930"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1519" indent="-233930"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89943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34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25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16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hyperlink" Target="https://www.rijksoverheid.nl/documenten/publicaties/2015/03/17/woningwet-2015-in-vogelvluch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woningwet2015.nl/sites/www.woningwet2015.nl/files/documenten/rtiv_bijlage_2_handboek_marktwaardering_2017_v06_def_-_correctie_exemplaar2_a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commissiebbv.nl/publish/pages/1904/notitie_materiele_vaste_activa_december_20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EEN VISIE OP Gemeentelijke Woningbedrijven</a:t>
            </a:r>
          </a:p>
        </p:txBody>
      </p:sp>
      <p:sp>
        <p:nvSpPr>
          <p:cNvPr id="3" name="Subtitel 2"/>
          <p:cNvSpPr>
            <a:spLocks noGrp="1"/>
          </p:cNvSpPr>
          <p:nvPr>
            <p:ph type="subTitle" idx="1"/>
          </p:nvPr>
        </p:nvSpPr>
        <p:spPr/>
        <p:txBody>
          <a:bodyPr rtlCol="0"/>
          <a:lstStyle/>
          <a:p>
            <a:pPr rtl="0"/>
            <a:r>
              <a:rPr lang="nl-NL" dirty="0"/>
              <a:t>kaders, fricties en oplossingen</a:t>
            </a:r>
          </a:p>
        </p:txBody>
      </p:sp>
    </p:spTree>
    <p:extLst>
      <p:ext uri="{BB962C8B-B14F-4D97-AF65-F5344CB8AC3E}">
        <p14:creationId xmlns:p14="http://schemas.microsoft.com/office/powerpoint/2010/main" val="150878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lstStyle/>
          <a:p>
            <a:pPr marL="0" indent="0">
              <a:buNone/>
            </a:pPr>
            <a:r>
              <a:rPr lang="nl-NL" dirty="0"/>
              <a:t>Relevante Artikelen uit het BBV m.b.t. het Woningbedrijf</a:t>
            </a:r>
          </a:p>
          <a:p>
            <a:r>
              <a:rPr lang="nl-NL" dirty="0"/>
              <a:t>Artikel 35 : Materiele Vaste Activa / Investeringen met economisch nut</a:t>
            </a:r>
          </a:p>
          <a:p>
            <a:pPr marL="0" indent="0">
              <a:buNone/>
            </a:pPr>
            <a:endParaRPr lang="nl-NL" dirty="0"/>
          </a:p>
          <a:p>
            <a:endParaRPr lang="nl-NL" dirty="0"/>
          </a:p>
          <a:p>
            <a:endParaRPr lang="nl-NL" dirty="0"/>
          </a:p>
          <a:p>
            <a:endParaRPr lang="nl-NL" dirty="0"/>
          </a:p>
        </p:txBody>
      </p:sp>
      <p:pic>
        <p:nvPicPr>
          <p:cNvPr id="6" name="Afbeelding 5" descr="Schermopname">
            <a:extLst>
              <a:ext uri="{FF2B5EF4-FFF2-40B4-BE49-F238E27FC236}">
                <a16:creationId xmlns:a16="http://schemas.microsoft.com/office/drawing/2014/main" id="{311A86CB-4E3A-47D4-ABE8-102C2F169C68}"/>
              </a:ext>
            </a:extLst>
          </p:cNvPr>
          <p:cNvPicPr/>
          <p:nvPr/>
        </p:nvPicPr>
        <p:blipFill>
          <a:blip r:embed="rId2">
            <a:extLst>
              <a:ext uri="{28A0092B-C50C-407E-A947-70E740481C1C}">
                <a14:useLocalDpi xmlns:a14="http://schemas.microsoft.com/office/drawing/2010/main" val="0"/>
              </a:ext>
            </a:extLst>
          </a:blip>
          <a:stretch>
            <a:fillRect/>
          </a:stretch>
        </p:blipFill>
        <p:spPr>
          <a:xfrm>
            <a:off x="581041" y="4215428"/>
            <a:ext cx="5153331" cy="1944216"/>
          </a:xfrm>
          <a:prstGeom prst="rect">
            <a:avLst/>
          </a:prstGeom>
        </p:spPr>
      </p:pic>
      <p:pic>
        <p:nvPicPr>
          <p:cNvPr id="5" name="Afbeelding 4">
            <a:extLst>
              <a:ext uri="{FF2B5EF4-FFF2-40B4-BE49-F238E27FC236}">
                <a16:creationId xmlns:a16="http://schemas.microsoft.com/office/drawing/2014/main" id="{A368C75B-F4CB-42C7-B4C3-F926503FFA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213" y="3054310"/>
            <a:ext cx="5339183" cy="1164099"/>
          </a:xfrm>
          <a:prstGeom prst="rect">
            <a:avLst/>
          </a:prstGeom>
        </p:spPr>
      </p:pic>
    </p:spTree>
    <p:extLst>
      <p:ext uri="{BB962C8B-B14F-4D97-AF65-F5344CB8AC3E}">
        <p14:creationId xmlns:p14="http://schemas.microsoft.com/office/powerpoint/2010/main" val="191858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lstStyle/>
          <a:p>
            <a:pPr marL="0" indent="0">
              <a:buNone/>
            </a:pPr>
            <a:r>
              <a:rPr lang="nl-NL" dirty="0"/>
              <a:t>Relevante Artikelen uit het BBV m.b.t. het Woningbedrijf</a:t>
            </a:r>
          </a:p>
          <a:p>
            <a:r>
              <a:rPr lang="nl-NL" dirty="0"/>
              <a:t>Artikel 62 / 63: Investeringen worden gewaardeerd tegen de verkrijgingsprijs</a:t>
            </a:r>
          </a:p>
          <a:p>
            <a:endParaRPr lang="nl-NL" dirty="0"/>
          </a:p>
          <a:p>
            <a:pPr marL="0" indent="0">
              <a:buNone/>
            </a:pPr>
            <a:endParaRPr lang="nl-NL" dirty="0"/>
          </a:p>
          <a:p>
            <a:pPr marL="0" indent="0">
              <a:buNone/>
            </a:pPr>
            <a:endParaRPr lang="nl-NL" dirty="0"/>
          </a:p>
          <a:p>
            <a:endParaRPr lang="nl-NL" dirty="0"/>
          </a:p>
          <a:p>
            <a:pPr marL="0" indent="0">
              <a:buNone/>
            </a:pPr>
            <a:endParaRPr lang="nl-NL" dirty="0"/>
          </a:p>
        </p:txBody>
      </p:sp>
      <p:pic>
        <p:nvPicPr>
          <p:cNvPr id="8" name="Afbeelding 7">
            <a:extLst>
              <a:ext uri="{FF2B5EF4-FFF2-40B4-BE49-F238E27FC236}">
                <a16:creationId xmlns:a16="http://schemas.microsoft.com/office/drawing/2014/main" id="{7B81E185-DFC2-4BCB-8CB5-F121EA359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041" y="3152833"/>
            <a:ext cx="10533463" cy="1073533"/>
          </a:xfrm>
          <a:prstGeom prst="rect">
            <a:avLst/>
          </a:prstGeom>
        </p:spPr>
      </p:pic>
      <p:pic>
        <p:nvPicPr>
          <p:cNvPr id="10" name="Afbeelding 9" descr="Afbeelding met object&#10;&#10;Beschrijving is gegenereerd met hoge betrouwbaarheid">
            <a:extLst>
              <a:ext uri="{FF2B5EF4-FFF2-40B4-BE49-F238E27FC236}">
                <a16:creationId xmlns:a16="http://schemas.microsoft.com/office/drawing/2014/main" id="{5AC0DB37-6E65-4E8E-A8AC-BEA5FDF103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311" y="4365104"/>
            <a:ext cx="10801200" cy="1383661"/>
          </a:xfrm>
          <a:prstGeom prst="rect">
            <a:avLst/>
          </a:prstGeom>
        </p:spPr>
      </p:pic>
    </p:spTree>
    <p:extLst>
      <p:ext uri="{BB962C8B-B14F-4D97-AF65-F5344CB8AC3E}">
        <p14:creationId xmlns:p14="http://schemas.microsoft.com/office/powerpoint/2010/main" val="3732776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lstStyle/>
          <a:p>
            <a:pPr marL="0" indent="0">
              <a:buNone/>
            </a:pPr>
            <a:r>
              <a:rPr lang="nl-NL" dirty="0"/>
              <a:t>Jaarrekening Gemeente Opmeer 2016</a:t>
            </a:r>
          </a:p>
          <a:p>
            <a:r>
              <a:rPr lang="nl-NL" dirty="0"/>
              <a:t>Investeringen met economisch nut:  Waarde: 42.436.000 miljoen euro</a:t>
            </a:r>
          </a:p>
          <a:p>
            <a:endParaRPr lang="nl-NL" dirty="0"/>
          </a:p>
          <a:p>
            <a:pPr marL="0" indent="0">
              <a:buNone/>
            </a:pPr>
            <a:endParaRPr lang="nl-NL" dirty="0"/>
          </a:p>
          <a:p>
            <a:pPr marL="0" indent="0">
              <a:buNone/>
            </a:pPr>
            <a:endParaRPr lang="nl-NL" dirty="0"/>
          </a:p>
        </p:txBody>
      </p:sp>
      <p:pic>
        <p:nvPicPr>
          <p:cNvPr id="7" name="Afbeelding 6" descr="Afbeelding met schermafbeelding&#10;&#10;Beschrijving is gegenereerd met zeer hoge betrouwbaarheid">
            <a:extLst>
              <a:ext uri="{FF2B5EF4-FFF2-40B4-BE49-F238E27FC236}">
                <a16:creationId xmlns:a16="http://schemas.microsoft.com/office/drawing/2014/main" id="{D708FA65-9662-4DAD-9573-296C07141F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804" y="2996952"/>
            <a:ext cx="6252287" cy="2675768"/>
          </a:xfrm>
          <a:prstGeom prst="rect">
            <a:avLst/>
          </a:prstGeom>
        </p:spPr>
      </p:pic>
    </p:spTree>
    <p:extLst>
      <p:ext uri="{BB962C8B-B14F-4D97-AF65-F5344CB8AC3E}">
        <p14:creationId xmlns:p14="http://schemas.microsoft.com/office/powerpoint/2010/main" val="420013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lstStyle/>
          <a:p>
            <a:pPr marL="0" indent="0">
              <a:buNone/>
            </a:pPr>
            <a:r>
              <a:rPr lang="nl-NL" dirty="0"/>
              <a:t>Relevante Artikelen uit het BBV m.b.t. het Woningbedrijf</a:t>
            </a:r>
          </a:p>
          <a:p>
            <a:r>
              <a:rPr lang="nl-NL" dirty="0"/>
              <a:t>Artikel 52 :  Toelichting in de Balans op woonruimten</a:t>
            </a:r>
          </a:p>
          <a:p>
            <a:endParaRPr lang="nl-NL" dirty="0"/>
          </a:p>
          <a:p>
            <a:endParaRPr lang="nl-NL" dirty="0"/>
          </a:p>
        </p:txBody>
      </p:sp>
      <p:pic>
        <p:nvPicPr>
          <p:cNvPr id="5" name="Afbeelding 4" descr="Schermopname">
            <a:extLst>
              <a:ext uri="{FF2B5EF4-FFF2-40B4-BE49-F238E27FC236}">
                <a16:creationId xmlns:a16="http://schemas.microsoft.com/office/drawing/2014/main" id="{B6D0D2FB-54E4-4C56-90B4-BB4B361221A0}"/>
              </a:ext>
            </a:extLst>
          </p:cNvPr>
          <p:cNvPicPr/>
          <p:nvPr/>
        </p:nvPicPr>
        <p:blipFill>
          <a:blip r:embed="rId2">
            <a:extLst>
              <a:ext uri="{28A0092B-C50C-407E-A947-70E740481C1C}">
                <a14:useLocalDpi xmlns:a14="http://schemas.microsoft.com/office/drawing/2010/main" val="0"/>
              </a:ext>
            </a:extLst>
          </a:blip>
          <a:stretch>
            <a:fillRect/>
          </a:stretch>
        </p:blipFill>
        <p:spPr>
          <a:xfrm>
            <a:off x="602632" y="3429000"/>
            <a:ext cx="5276019" cy="1662188"/>
          </a:xfrm>
          <a:prstGeom prst="rect">
            <a:avLst/>
          </a:prstGeom>
        </p:spPr>
      </p:pic>
    </p:spTree>
    <p:extLst>
      <p:ext uri="{BB962C8B-B14F-4D97-AF65-F5344CB8AC3E}">
        <p14:creationId xmlns:p14="http://schemas.microsoft.com/office/powerpoint/2010/main" val="376492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lstStyle/>
          <a:p>
            <a:pPr marL="0" indent="0">
              <a:buNone/>
            </a:pPr>
            <a:r>
              <a:rPr lang="nl-NL" dirty="0"/>
              <a:t>Jaarrekening Gemeente Opmeer 2016 - 2</a:t>
            </a:r>
          </a:p>
          <a:p>
            <a:r>
              <a:rPr lang="nl-NL" dirty="0"/>
              <a:t>Toelichting bij Vaste Materiële Activa : Waarde 31.491.000 miljoen euro</a:t>
            </a:r>
          </a:p>
          <a:p>
            <a:pPr marL="0" indent="0">
              <a:buNone/>
            </a:pPr>
            <a:endParaRPr lang="nl-NL" dirty="0"/>
          </a:p>
        </p:txBody>
      </p:sp>
      <p:pic>
        <p:nvPicPr>
          <p:cNvPr id="9" name="Afbeelding 8" descr="Afbeelding met schermafbeelding&#10;&#10;Beschrijving is gegenereerd met zeer hoge betrouwbaarheid">
            <a:extLst>
              <a:ext uri="{FF2B5EF4-FFF2-40B4-BE49-F238E27FC236}">
                <a16:creationId xmlns:a16="http://schemas.microsoft.com/office/drawing/2014/main" id="{5F3DB880-6A0F-4465-B9D4-A3365AC90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041" y="3068961"/>
            <a:ext cx="7025539" cy="1661642"/>
          </a:xfrm>
          <a:prstGeom prst="rect">
            <a:avLst/>
          </a:prstGeom>
        </p:spPr>
      </p:pic>
    </p:spTree>
    <p:extLst>
      <p:ext uri="{BB962C8B-B14F-4D97-AF65-F5344CB8AC3E}">
        <p14:creationId xmlns:p14="http://schemas.microsoft.com/office/powerpoint/2010/main" val="804810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lstStyle/>
          <a:p>
            <a:pPr marL="0" indent="0">
              <a:buNone/>
            </a:pPr>
            <a:r>
              <a:rPr lang="nl-NL" dirty="0"/>
              <a:t>Jaarrekening Gemeente Opmeer 2016 - 3</a:t>
            </a:r>
          </a:p>
          <a:p>
            <a:r>
              <a:rPr lang="nl-NL" dirty="0"/>
              <a:t>Volumegegevens : 880 woningen</a:t>
            </a:r>
          </a:p>
          <a:p>
            <a:r>
              <a:rPr lang="nl-NL" dirty="0"/>
              <a:t>Gemiddelde Boekwaarde: 31.491.000 miljoen / 880 = 35.785 euro / woning</a:t>
            </a:r>
          </a:p>
          <a:p>
            <a:pPr marL="0" indent="0">
              <a:buNone/>
            </a:pPr>
            <a:endParaRPr lang="nl-NL" dirty="0"/>
          </a:p>
          <a:p>
            <a:pPr marL="0" indent="0">
              <a:buNone/>
            </a:pPr>
            <a:endParaRPr lang="nl-NL" dirty="0"/>
          </a:p>
        </p:txBody>
      </p:sp>
      <p:pic>
        <p:nvPicPr>
          <p:cNvPr id="6" name="Afbeelding 5">
            <a:extLst>
              <a:ext uri="{FF2B5EF4-FFF2-40B4-BE49-F238E27FC236}">
                <a16:creationId xmlns:a16="http://schemas.microsoft.com/office/drawing/2014/main" id="{A7E7ED74-5269-4028-8AD3-3A76D3DB5A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205" y="3501008"/>
            <a:ext cx="7634602" cy="1944216"/>
          </a:xfrm>
          <a:prstGeom prst="rect">
            <a:avLst/>
          </a:prstGeom>
        </p:spPr>
      </p:pic>
    </p:spTree>
    <p:extLst>
      <p:ext uri="{BB962C8B-B14F-4D97-AF65-F5344CB8AC3E}">
        <p14:creationId xmlns:p14="http://schemas.microsoft.com/office/powerpoint/2010/main" val="2589310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a:xfrm>
            <a:off x="684293" y="2198969"/>
            <a:ext cx="11026743" cy="3678303"/>
          </a:xfrm>
        </p:spPr>
        <p:txBody>
          <a:bodyPr anchor="t">
            <a:normAutofit fontScale="85000" lnSpcReduction="20000"/>
          </a:bodyPr>
          <a:lstStyle/>
          <a:p>
            <a:pPr marL="0" indent="0">
              <a:buNone/>
            </a:pPr>
            <a:r>
              <a:rPr lang="nl-NL" dirty="0"/>
              <a:t>Afschrijvingen woningvastgoed</a:t>
            </a:r>
          </a:p>
          <a:p>
            <a:r>
              <a:rPr lang="nl-NL" dirty="0"/>
              <a:t>Investeringen worden gewaardeerd onder toepassing van Afschrijvingen (40 jaar) </a:t>
            </a:r>
          </a:p>
          <a:p>
            <a:pPr marL="0" indent="0">
              <a:buNone/>
            </a:pPr>
            <a:endParaRPr lang="nl-NL" dirty="0"/>
          </a:p>
          <a:p>
            <a:endParaRPr lang="nl-NL" dirty="0"/>
          </a:p>
          <a:p>
            <a:endParaRPr lang="nl-NL" dirty="0"/>
          </a:p>
          <a:p>
            <a:endParaRPr lang="nl-NL" dirty="0"/>
          </a:p>
          <a:p>
            <a:endParaRPr lang="nl-NL" dirty="0"/>
          </a:p>
          <a:p>
            <a:endParaRPr lang="nl-NL" dirty="0"/>
          </a:p>
          <a:p>
            <a:endParaRPr lang="nl-NL" dirty="0"/>
          </a:p>
          <a:p>
            <a:r>
              <a:rPr lang="nl-NL" dirty="0"/>
              <a:t>Boekwaarde</a:t>
            </a:r>
          </a:p>
          <a:p>
            <a:pPr lvl="1"/>
            <a:r>
              <a:rPr lang="nl-NL" dirty="0"/>
              <a:t>Opmeer:		Gemiddelde Boekwaarde: 35.785 euro / woning</a:t>
            </a:r>
          </a:p>
          <a:p>
            <a:pPr lvl="1"/>
            <a:r>
              <a:rPr lang="nl-NL" dirty="0"/>
              <a:t>Westvoorne: 	Hanteert Restwaarde van 36.000 euro / woning</a:t>
            </a:r>
          </a:p>
        </p:txBody>
      </p:sp>
      <p:pic>
        <p:nvPicPr>
          <p:cNvPr id="5" name="Afbeelding 4" descr="Afbeelding met schermafbeelding&#10;&#10;Beschrijving is gegenereerd met zeer hoge betrouwbaarheid">
            <a:extLst>
              <a:ext uri="{FF2B5EF4-FFF2-40B4-BE49-F238E27FC236}">
                <a16:creationId xmlns:a16="http://schemas.microsoft.com/office/drawing/2014/main" id="{09FCD2A3-C559-42B8-943A-2046D8367D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93" y="2852937"/>
            <a:ext cx="4474015" cy="1950212"/>
          </a:xfrm>
          <a:prstGeom prst="rect">
            <a:avLst/>
          </a:prstGeom>
        </p:spPr>
      </p:pic>
    </p:spTree>
    <p:extLst>
      <p:ext uri="{BB962C8B-B14F-4D97-AF65-F5344CB8AC3E}">
        <p14:creationId xmlns:p14="http://schemas.microsoft.com/office/powerpoint/2010/main" val="442888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normAutofit/>
          </a:bodyPr>
          <a:lstStyle/>
          <a:p>
            <a:pPr marL="0" indent="0">
              <a:buNone/>
            </a:pPr>
            <a:r>
              <a:rPr lang="nl-NL" dirty="0"/>
              <a:t>Woningen vertegenwoordigen een veel hogere waarde in het economisch verkeer:</a:t>
            </a:r>
          </a:p>
          <a:p>
            <a:r>
              <a:rPr lang="nl-NL" dirty="0"/>
              <a:t>Woningverkoop gemeente Koggenland: 2016 </a:t>
            </a:r>
            <a:br>
              <a:rPr lang="nl-NL" dirty="0"/>
            </a:br>
            <a:r>
              <a:rPr lang="nl-NL" dirty="0"/>
              <a:t>142.172 euro opbrengst bij een boekwaarde van 3.140 euro.</a:t>
            </a:r>
          </a:p>
          <a:p>
            <a:pPr marL="0" indent="0">
              <a:buNone/>
            </a:pPr>
            <a:endParaRPr lang="nl-NL" dirty="0"/>
          </a:p>
          <a:p>
            <a:pPr marL="0" indent="0">
              <a:buNone/>
            </a:pPr>
            <a:endParaRPr lang="nl-NL" dirty="0"/>
          </a:p>
          <a:p>
            <a:pPr marL="0" indent="0">
              <a:buNone/>
            </a:pPr>
            <a:endParaRPr lang="nl-NL" dirty="0"/>
          </a:p>
          <a:p>
            <a:pPr marL="0" indent="0">
              <a:buNone/>
            </a:pPr>
            <a:endParaRPr lang="nl-NL" dirty="0"/>
          </a:p>
          <a:p>
            <a:r>
              <a:rPr lang="nl-NL" dirty="0"/>
              <a:t>Deze –vermoedelijk oudere woning- levert 45 keer meer op dan de waarde waarvoor hij in de boeken staat.</a:t>
            </a:r>
          </a:p>
          <a:p>
            <a:endParaRPr lang="nl-NL" dirty="0"/>
          </a:p>
          <a:p>
            <a:endParaRPr lang="nl-NL" dirty="0"/>
          </a:p>
          <a:p>
            <a:pPr marL="0" indent="0">
              <a:buNone/>
            </a:pPr>
            <a:endParaRPr lang="nl-NL" dirty="0"/>
          </a:p>
          <a:p>
            <a:pPr marL="0" indent="0">
              <a:buNone/>
            </a:pPr>
            <a:endParaRPr lang="nl-NL" dirty="0"/>
          </a:p>
          <a:p>
            <a:pPr marL="0" indent="0">
              <a:buNone/>
            </a:pPr>
            <a:endParaRPr lang="nl-NL" dirty="0"/>
          </a:p>
        </p:txBody>
      </p:sp>
      <p:pic>
        <p:nvPicPr>
          <p:cNvPr id="5" name="Afbeelding 4">
            <a:extLst>
              <a:ext uri="{FF2B5EF4-FFF2-40B4-BE49-F238E27FC236}">
                <a16:creationId xmlns:a16="http://schemas.microsoft.com/office/drawing/2014/main" id="{F834A75A-DCB4-4CF1-B866-35E8AA064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349" y="3364328"/>
            <a:ext cx="5161200" cy="1504832"/>
          </a:xfrm>
          <a:prstGeom prst="rect">
            <a:avLst/>
          </a:prstGeom>
        </p:spPr>
      </p:pic>
    </p:spTree>
    <p:extLst>
      <p:ext uri="{BB962C8B-B14F-4D97-AF65-F5344CB8AC3E}">
        <p14:creationId xmlns:p14="http://schemas.microsoft.com/office/powerpoint/2010/main" val="2381786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BBV - Besluit Begroten en Verantwoorden</a:t>
            </a:r>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normAutofit/>
          </a:bodyPr>
          <a:lstStyle/>
          <a:p>
            <a:pPr marL="0" indent="0">
              <a:buNone/>
            </a:pPr>
            <a:r>
              <a:rPr lang="nl-NL" dirty="0"/>
              <a:t>Kosten van sociale huisvesting</a:t>
            </a:r>
          </a:p>
          <a:p>
            <a:r>
              <a:rPr lang="nl-NL" dirty="0"/>
              <a:t>De waarde van het woningvastgoed bedraagt met 31.491.000 euro, iets meer dan de helft (50,4%) van het Eigen Vermogen van de gemeente Opmeer. </a:t>
            </a:r>
          </a:p>
          <a:p>
            <a:r>
              <a:rPr lang="nl-NL" dirty="0"/>
              <a:t>De sociale huisvesting van circa 19 procent van de huishoudens legt beslag op circa 50 procent van het vermogen de gemeente ( er zijn 880 woningen op 4645 huishoudens (woningen) in de gemeente Opmeer )</a:t>
            </a:r>
          </a:p>
          <a:p>
            <a:pPr marL="0" indent="0">
              <a:buNone/>
            </a:pPr>
            <a:endParaRPr lang="nl-NL" dirty="0"/>
          </a:p>
          <a:p>
            <a:pPr marL="0" indent="0">
              <a:buNone/>
            </a:pPr>
            <a:endParaRPr lang="nl-NL" dirty="0"/>
          </a:p>
        </p:txBody>
      </p:sp>
      <p:graphicFrame>
        <p:nvGraphicFramePr>
          <p:cNvPr id="4" name="Tabel 3">
            <a:extLst>
              <a:ext uri="{FF2B5EF4-FFF2-40B4-BE49-F238E27FC236}">
                <a16:creationId xmlns:a16="http://schemas.microsoft.com/office/drawing/2014/main" id="{F5DDB527-EE22-48F5-BA04-E4BDE2DF33F4}"/>
              </a:ext>
            </a:extLst>
          </p:cNvPr>
          <p:cNvGraphicFramePr>
            <a:graphicFrameLocks noGrp="1"/>
          </p:cNvGraphicFramePr>
          <p:nvPr>
            <p:extLst>
              <p:ext uri="{D42A27DB-BD31-4B8C-83A1-F6EECF244321}">
                <p14:modId xmlns:p14="http://schemas.microsoft.com/office/powerpoint/2010/main" val="2836155419"/>
              </p:ext>
            </p:extLst>
          </p:nvPr>
        </p:nvGraphicFramePr>
        <p:xfrm>
          <a:off x="765820" y="4218595"/>
          <a:ext cx="7195036" cy="1640205"/>
        </p:xfrm>
        <a:graphic>
          <a:graphicData uri="http://schemas.openxmlformats.org/drawingml/2006/table">
            <a:tbl>
              <a:tblPr>
                <a:tableStyleId>{3B4B98B0-60AC-42C2-AFA5-B58CD77FA1E5}</a:tableStyleId>
              </a:tblPr>
              <a:tblGrid>
                <a:gridCol w="3541133">
                  <a:extLst>
                    <a:ext uri="{9D8B030D-6E8A-4147-A177-3AD203B41FA5}">
                      <a16:colId xmlns:a16="http://schemas.microsoft.com/office/drawing/2014/main" val="1552663396"/>
                    </a:ext>
                  </a:extLst>
                </a:gridCol>
                <a:gridCol w="1417168">
                  <a:extLst>
                    <a:ext uri="{9D8B030D-6E8A-4147-A177-3AD203B41FA5}">
                      <a16:colId xmlns:a16="http://schemas.microsoft.com/office/drawing/2014/main" val="4005484373"/>
                    </a:ext>
                  </a:extLst>
                </a:gridCol>
                <a:gridCol w="1417168">
                  <a:extLst>
                    <a:ext uri="{9D8B030D-6E8A-4147-A177-3AD203B41FA5}">
                      <a16:colId xmlns:a16="http://schemas.microsoft.com/office/drawing/2014/main" val="3981632368"/>
                    </a:ext>
                  </a:extLst>
                </a:gridCol>
                <a:gridCol w="819567">
                  <a:extLst>
                    <a:ext uri="{9D8B030D-6E8A-4147-A177-3AD203B41FA5}">
                      <a16:colId xmlns:a16="http://schemas.microsoft.com/office/drawing/2014/main" val="1939749835"/>
                    </a:ext>
                  </a:extLst>
                </a:gridCol>
              </a:tblGrid>
              <a:tr h="202376">
                <a:tc>
                  <a:txBody>
                    <a:bodyPr/>
                    <a:lstStyle/>
                    <a:p>
                      <a:pPr algn="l" fontAlgn="ctr"/>
                      <a:r>
                        <a:rPr lang="nl-NL" sz="1400" u="none" strike="noStrike" dirty="0">
                          <a:effectLst/>
                        </a:rPr>
                        <a:t>Woningbedrijf Opmeer</a:t>
                      </a:r>
                      <a:endParaRPr lang="nl-NL"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200" u="none" strike="noStrike" dirty="0">
                          <a:effectLst/>
                        </a:rPr>
                        <a:t> Opmeer </a:t>
                      </a:r>
                      <a:endParaRPr lang="nl-NL"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Blz.</a:t>
                      </a:r>
                      <a:endParaRPr lang="nl-NL"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8475612"/>
                  </a:ext>
                </a:extLst>
              </a:tr>
              <a:tr h="161901">
                <a:tc>
                  <a:txBody>
                    <a:bodyPr/>
                    <a:lstStyle/>
                    <a:p>
                      <a:pPr algn="l"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396685"/>
                  </a:ext>
                </a:extLst>
              </a:tr>
              <a:tr h="161901">
                <a:tc>
                  <a:txBody>
                    <a:bodyPr/>
                    <a:lstStyle/>
                    <a:p>
                      <a:pPr algn="l" fontAlgn="ctr"/>
                      <a:r>
                        <a:rPr lang="nl-NL" sz="1100" u="none" strike="noStrike">
                          <a:effectLst/>
                        </a:rPr>
                        <a:t>Totaal Vermogen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62.937.000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198</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1985632"/>
                  </a:ext>
                </a:extLst>
              </a:tr>
              <a:tr h="161901">
                <a:tc>
                  <a:txBody>
                    <a:bodyPr/>
                    <a:lstStyle/>
                    <a:p>
                      <a:pPr algn="l" fontAlgn="ctr"/>
                      <a:r>
                        <a:rPr lang="nl-NL" sz="1100" u="none" strike="noStrike">
                          <a:effectLst/>
                        </a:rPr>
                        <a:t>Materiéle Vaste Activa</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42.436.000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198</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5893258"/>
                  </a:ext>
                </a:extLst>
              </a:tr>
              <a:tr h="161901">
                <a:tc>
                  <a:txBody>
                    <a:bodyPr/>
                    <a:lstStyle/>
                    <a:p>
                      <a:pPr algn="l" fontAlgn="ctr"/>
                      <a:r>
                        <a:rPr lang="nl-NL" sz="1100" u="none" strike="noStrike">
                          <a:effectLst/>
                        </a:rPr>
                        <a:t>Investering Economisch Nut</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40.716.000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198</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nl-NL" sz="1100" u="none" strike="noStrike">
                          <a:effectLst/>
                        </a:rPr>
                        <a:t>95,95%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1594918"/>
                  </a:ext>
                </a:extLst>
              </a:tr>
              <a:tr h="161901">
                <a:tc>
                  <a:txBody>
                    <a:bodyPr/>
                    <a:lstStyle/>
                    <a:p>
                      <a:pPr algn="l" fontAlgn="ctr"/>
                      <a:r>
                        <a:rPr lang="nl-NL" sz="1100" u="none" strike="noStrike">
                          <a:effectLst/>
                        </a:rPr>
                        <a:t>Woningen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31.491.000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202</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nl-NL" sz="1100" u="none" strike="noStrike">
                          <a:effectLst/>
                        </a:rPr>
                        <a:t>77,34%</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5043934"/>
                  </a:ext>
                </a:extLst>
              </a:tr>
              <a:tr h="161901">
                <a:tc>
                  <a:txBody>
                    <a:bodyPr/>
                    <a:lstStyle/>
                    <a:p>
                      <a:pPr algn="l" fontAlgn="ctr"/>
                      <a:r>
                        <a:rPr lang="nl-NL" sz="1100" u="none" strike="noStrike">
                          <a:effectLst/>
                        </a:rPr>
                        <a:t>Aantal Woningen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880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56</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1392773"/>
                  </a:ext>
                </a:extLst>
              </a:tr>
              <a:tr h="161901">
                <a:tc>
                  <a:txBody>
                    <a:bodyPr/>
                    <a:lstStyle/>
                    <a:p>
                      <a:pPr algn="l" fontAlgn="ctr"/>
                      <a:r>
                        <a:rPr lang="nl-NL" sz="1100" u="none" strike="noStrike">
                          <a:effectLst/>
                        </a:rPr>
                        <a:t>Gemiddeld Boekwaarde Woning</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35.785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Berekend</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65433800"/>
                  </a:ext>
                </a:extLst>
              </a:tr>
              <a:tr h="161901">
                <a:tc>
                  <a:txBody>
                    <a:bodyPr/>
                    <a:lstStyle/>
                    <a:p>
                      <a:pPr algn="l" fontAlgn="ctr"/>
                      <a:r>
                        <a:rPr lang="nl-NL" sz="1100" u="none" strike="noStrike">
                          <a:effectLst/>
                        </a:rPr>
                        <a:t>Boekwaarde Woningen / Totaal Vermogen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50,04%</a:t>
                      </a:r>
                      <a:endParaRPr lang="nl-NL" sz="1100" b="1" i="0" u="none" strike="noStrike" dirty="0">
                        <a:solidFill>
                          <a:srgbClr val="FF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Berekend</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72293817"/>
                  </a:ext>
                </a:extLst>
              </a:tr>
            </a:tbl>
          </a:graphicData>
        </a:graphic>
      </p:graphicFrame>
    </p:spTree>
    <p:extLst>
      <p:ext uri="{BB962C8B-B14F-4D97-AF65-F5344CB8AC3E}">
        <p14:creationId xmlns:p14="http://schemas.microsoft.com/office/powerpoint/2010/main" val="2538550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73591-2278-42FA-8B67-2A7148852AB0}"/>
              </a:ext>
            </a:extLst>
          </p:cNvPr>
          <p:cNvSpPr>
            <a:spLocks noGrp="1"/>
          </p:cNvSpPr>
          <p:nvPr>
            <p:ph type="title"/>
          </p:nvPr>
        </p:nvSpPr>
        <p:spPr/>
        <p:txBody>
          <a:bodyPr/>
          <a:lstStyle/>
          <a:p>
            <a:r>
              <a:rPr lang="nl-NL" dirty="0"/>
              <a:t>Woningvastgoed in de balans &amp; het eigen vermogen</a:t>
            </a:r>
          </a:p>
        </p:txBody>
      </p:sp>
      <p:graphicFrame>
        <p:nvGraphicFramePr>
          <p:cNvPr id="4" name="Tijdelijke aanduiding voor inhoud 3">
            <a:extLst>
              <a:ext uri="{FF2B5EF4-FFF2-40B4-BE49-F238E27FC236}">
                <a16:creationId xmlns:a16="http://schemas.microsoft.com/office/drawing/2014/main" id="{843DC53C-45C7-4E80-8B6A-75F3FC42AE5F}"/>
              </a:ext>
            </a:extLst>
          </p:cNvPr>
          <p:cNvGraphicFramePr>
            <a:graphicFrameLocks noGrp="1"/>
          </p:cNvGraphicFramePr>
          <p:nvPr>
            <p:ph idx="1"/>
            <p:extLst>
              <p:ext uri="{D42A27DB-BD31-4B8C-83A1-F6EECF244321}">
                <p14:modId xmlns:p14="http://schemas.microsoft.com/office/powerpoint/2010/main" val="2613441936"/>
              </p:ext>
            </p:extLst>
          </p:nvPr>
        </p:nvGraphicFramePr>
        <p:xfrm>
          <a:off x="581041" y="2276872"/>
          <a:ext cx="11026746" cy="3744415"/>
        </p:xfrm>
        <a:graphic>
          <a:graphicData uri="http://schemas.openxmlformats.org/drawingml/2006/table">
            <a:tbl>
              <a:tblPr>
                <a:tableStyleId>{3B4B98B0-60AC-42C2-AFA5-B58CD77FA1E5}</a:tableStyleId>
              </a:tblPr>
              <a:tblGrid>
                <a:gridCol w="3751546">
                  <a:extLst>
                    <a:ext uri="{9D8B030D-6E8A-4147-A177-3AD203B41FA5}">
                      <a16:colId xmlns:a16="http://schemas.microsoft.com/office/drawing/2014/main" val="364698394"/>
                    </a:ext>
                  </a:extLst>
                </a:gridCol>
                <a:gridCol w="1455040">
                  <a:extLst>
                    <a:ext uri="{9D8B030D-6E8A-4147-A177-3AD203B41FA5}">
                      <a16:colId xmlns:a16="http://schemas.microsoft.com/office/drawing/2014/main" val="186755681"/>
                    </a:ext>
                  </a:extLst>
                </a:gridCol>
                <a:gridCol w="1455040">
                  <a:extLst>
                    <a:ext uri="{9D8B030D-6E8A-4147-A177-3AD203B41FA5}">
                      <a16:colId xmlns:a16="http://schemas.microsoft.com/office/drawing/2014/main" val="2469734174"/>
                    </a:ext>
                  </a:extLst>
                </a:gridCol>
                <a:gridCol w="1455040">
                  <a:extLst>
                    <a:ext uri="{9D8B030D-6E8A-4147-A177-3AD203B41FA5}">
                      <a16:colId xmlns:a16="http://schemas.microsoft.com/office/drawing/2014/main" val="4016517844"/>
                    </a:ext>
                  </a:extLst>
                </a:gridCol>
                <a:gridCol w="1455040">
                  <a:extLst>
                    <a:ext uri="{9D8B030D-6E8A-4147-A177-3AD203B41FA5}">
                      <a16:colId xmlns:a16="http://schemas.microsoft.com/office/drawing/2014/main" val="3996241281"/>
                    </a:ext>
                  </a:extLst>
                </a:gridCol>
                <a:gridCol w="1455040">
                  <a:extLst>
                    <a:ext uri="{9D8B030D-6E8A-4147-A177-3AD203B41FA5}">
                      <a16:colId xmlns:a16="http://schemas.microsoft.com/office/drawing/2014/main" val="2871300679"/>
                    </a:ext>
                  </a:extLst>
                </a:gridCol>
              </a:tblGrid>
              <a:tr h="331717">
                <a:tc>
                  <a:txBody>
                    <a:bodyPr/>
                    <a:lstStyle/>
                    <a:p>
                      <a:pPr algn="l" fontAlgn="ctr"/>
                      <a:r>
                        <a:rPr lang="nl-NL" sz="1400" u="none" strike="noStrike" dirty="0">
                          <a:effectLst/>
                        </a:rPr>
                        <a:t>Woningbedrijven</a:t>
                      </a:r>
                      <a:endParaRPr lang="nl-NL"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200" u="none" strike="noStrike" dirty="0">
                          <a:effectLst/>
                        </a:rPr>
                        <a:t> Ameland </a:t>
                      </a:r>
                      <a:endParaRPr lang="nl-NL" sz="12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200" u="none" strike="noStrike">
                          <a:effectLst/>
                        </a:rPr>
                        <a:t> Koggenland </a:t>
                      </a:r>
                      <a:endParaRPr lang="nl-NL" sz="12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200" u="none" strike="noStrike">
                          <a:effectLst/>
                        </a:rPr>
                        <a:t> Opmeer </a:t>
                      </a:r>
                      <a:endParaRPr lang="nl-NL" sz="12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Renswoude</a:t>
                      </a:r>
                      <a:endParaRPr lang="nl-NL"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Westvoorne</a:t>
                      </a:r>
                      <a:endParaRPr lang="nl-NL"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88217524"/>
                  </a:ext>
                </a:extLst>
              </a:tr>
              <a:tr h="265374">
                <a:tc>
                  <a:txBody>
                    <a:bodyPr/>
                    <a:lstStyle/>
                    <a:p>
                      <a:pPr algn="l"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4321441"/>
                  </a:ext>
                </a:extLst>
              </a:tr>
              <a:tr h="480325">
                <a:tc>
                  <a:txBody>
                    <a:bodyPr/>
                    <a:lstStyle/>
                    <a:p>
                      <a:pPr algn="l" fontAlgn="ctr"/>
                      <a:r>
                        <a:rPr lang="nl-NL" sz="1100" u="none" strike="noStrike">
                          <a:effectLst/>
                        </a:rPr>
                        <a:t>Totaal Vermogen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77.189.000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62.937.000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65554259"/>
                  </a:ext>
                </a:extLst>
              </a:tr>
              <a:tr h="480325">
                <a:tc>
                  <a:txBody>
                    <a:bodyPr/>
                    <a:lstStyle/>
                    <a:p>
                      <a:pPr algn="l" fontAlgn="ctr"/>
                      <a:r>
                        <a:rPr lang="nl-NL" sz="1100" u="none" strike="noStrike">
                          <a:effectLst/>
                        </a:rPr>
                        <a:t>Materiéle Vaste Activa</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63.400.000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42.436.000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07448671"/>
                  </a:ext>
                </a:extLst>
              </a:tr>
              <a:tr h="480325">
                <a:tc>
                  <a:txBody>
                    <a:bodyPr/>
                    <a:lstStyle/>
                    <a:p>
                      <a:pPr algn="l" fontAlgn="ctr"/>
                      <a:r>
                        <a:rPr lang="nl-NL" sz="1100" u="none" strike="noStrike">
                          <a:effectLst/>
                        </a:rPr>
                        <a:t>Investering Economisch Nut</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40.716.000 </a:t>
                      </a: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4740071"/>
                  </a:ext>
                </a:extLst>
              </a:tr>
              <a:tr h="480325">
                <a:tc>
                  <a:txBody>
                    <a:bodyPr/>
                    <a:lstStyle/>
                    <a:p>
                      <a:pPr algn="l" fontAlgn="ctr"/>
                      <a:r>
                        <a:rPr lang="nl-NL" sz="1100" u="none" strike="noStrike">
                          <a:effectLst/>
                        </a:rPr>
                        <a:t>Woningen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43.107.927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31.491.000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7785741"/>
                  </a:ext>
                </a:extLst>
              </a:tr>
              <a:tr h="480325">
                <a:tc>
                  <a:txBody>
                    <a:bodyPr/>
                    <a:lstStyle/>
                    <a:p>
                      <a:pPr algn="l" fontAlgn="ctr"/>
                      <a:r>
                        <a:rPr lang="nl-NL" sz="1100" u="none" strike="noStrike">
                          <a:effectLst/>
                        </a:rPr>
                        <a:t>Aantal Woningen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850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880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01329378"/>
                  </a:ext>
                </a:extLst>
              </a:tr>
              <a:tr h="480325">
                <a:tc>
                  <a:txBody>
                    <a:bodyPr/>
                    <a:lstStyle/>
                    <a:p>
                      <a:pPr algn="l" fontAlgn="ctr"/>
                      <a:r>
                        <a:rPr lang="nl-NL" sz="1100" u="none" strike="noStrike">
                          <a:effectLst/>
                        </a:rPr>
                        <a:t>Gemiddeld Boekwaarde Woning</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50.715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35.785 </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endParaRPr lang="nl-NL"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52896171"/>
                  </a:ext>
                </a:extLst>
              </a:tr>
              <a:tr h="265374">
                <a:tc>
                  <a:txBody>
                    <a:bodyPr/>
                    <a:lstStyle/>
                    <a:p>
                      <a:pPr algn="l" fontAlgn="ctr"/>
                      <a:r>
                        <a:rPr lang="nl-NL" sz="1100" u="none" strike="noStrike">
                          <a:effectLst/>
                        </a:rPr>
                        <a:t>Boekwaarde Woningen / Totaal Vermogen</a:t>
                      </a:r>
                      <a:endParaRPr lang="nl-NL"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a:t>
                      </a:r>
                      <a:endParaRPr lang="nl-NL" sz="1100" b="1" i="0" u="none" strike="noStrike">
                        <a:solidFill>
                          <a:srgbClr val="FF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55,85%</a:t>
                      </a:r>
                      <a:endParaRPr lang="nl-NL" sz="1100" b="1" i="0" u="none" strike="noStrike">
                        <a:solidFill>
                          <a:srgbClr val="FF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50,04%</a:t>
                      </a:r>
                      <a:endParaRPr lang="nl-NL" sz="1100" b="1" i="0" u="none" strike="noStrike">
                        <a:solidFill>
                          <a:srgbClr val="FF0000"/>
                        </a:solidFill>
                        <a:effectLst/>
                        <a:latin typeface="Calibri" panose="020F0502020204030204" pitchFamily="34" charset="0"/>
                      </a:endParaRPr>
                    </a:p>
                  </a:txBody>
                  <a:tcPr marL="9525" marR="9525" marT="9525" marB="0" anchor="ctr"/>
                </a:tc>
                <a:tc>
                  <a:txBody>
                    <a:bodyPr/>
                    <a:lstStyle/>
                    <a:p>
                      <a:pPr algn="r" fontAlgn="ctr"/>
                      <a:r>
                        <a:rPr lang="nl-NL" sz="1100" u="none" strike="noStrike">
                          <a:effectLst/>
                        </a:rPr>
                        <a:t> </a:t>
                      </a:r>
                      <a:endParaRPr lang="nl-NL" sz="1100" b="1" i="0" u="none" strike="noStrike">
                        <a:solidFill>
                          <a:srgbClr val="FF0000"/>
                        </a:solidFill>
                        <a:effectLst/>
                        <a:latin typeface="Calibri" panose="020F0502020204030204" pitchFamily="34" charset="0"/>
                      </a:endParaRPr>
                    </a:p>
                  </a:txBody>
                  <a:tcPr marL="9525" marR="9525" marT="9525" marB="0" anchor="ctr"/>
                </a:tc>
                <a:tc>
                  <a:txBody>
                    <a:bodyPr/>
                    <a:lstStyle/>
                    <a:p>
                      <a:pPr algn="r" fontAlgn="ctr"/>
                      <a:r>
                        <a:rPr lang="nl-NL" sz="1100" u="none" strike="noStrike" dirty="0">
                          <a:effectLst/>
                        </a:rPr>
                        <a:t> </a:t>
                      </a:r>
                      <a:endParaRPr lang="nl-NL" sz="1100" b="1"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45302240"/>
                  </a:ext>
                </a:extLst>
              </a:tr>
            </a:tbl>
          </a:graphicData>
        </a:graphic>
      </p:graphicFrame>
    </p:spTree>
    <p:extLst>
      <p:ext uri="{BB962C8B-B14F-4D97-AF65-F5344CB8AC3E}">
        <p14:creationId xmlns:p14="http://schemas.microsoft.com/office/powerpoint/2010/main" val="17964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041" y="705124"/>
            <a:ext cx="10999771" cy="563636"/>
          </a:xfrm>
        </p:spPr>
        <p:txBody>
          <a:bodyPr rtlCol="0"/>
          <a:lstStyle/>
          <a:p>
            <a:pPr rtl="0"/>
            <a:r>
              <a:rPr lang="nl-NL" dirty="0">
                <a:solidFill>
                  <a:schemeClr val="accent1"/>
                </a:solidFill>
              </a:rPr>
              <a:t>Inleiding</a:t>
            </a:r>
          </a:p>
        </p:txBody>
      </p:sp>
      <p:sp>
        <p:nvSpPr>
          <p:cNvPr id="3" name="Tijdelijke aanduiding voor inhoud 2"/>
          <p:cNvSpPr>
            <a:spLocks noGrp="1"/>
          </p:cNvSpPr>
          <p:nvPr>
            <p:ph idx="13"/>
          </p:nvPr>
        </p:nvSpPr>
        <p:spPr>
          <a:xfrm>
            <a:off x="1293812" y="586409"/>
            <a:ext cx="10287000" cy="4190999"/>
          </a:xfrm>
        </p:spPr>
        <p:txBody>
          <a:bodyPr rtlCol="0">
            <a:normAutofit/>
          </a:bodyPr>
          <a:lstStyle/>
          <a:p>
            <a:pPr marL="0" indent="0" rtl="0">
              <a:buNone/>
            </a:pPr>
            <a:r>
              <a:rPr lang="nl-NL" dirty="0"/>
              <a:t>Metafoor Vastgoed &amp; Software</a:t>
            </a:r>
          </a:p>
          <a:p>
            <a:r>
              <a:rPr lang="nl-NL" dirty="0"/>
              <a:t>Peter Broer :  Accountmanager Vastgoed / Vastgoedadviseur </a:t>
            </a:r>
          </a:p>
          <a:p>
            <a:pPr rtl="0"/>
            <a:r>
              <a:rPr lang="nl-NL" dirty="0"/>
              <a:t>Ernst Radema :  Vastgoedadviseur woningen en beleggingen</a:t>
            </a:r>
          </a:p>
        </p:txBody>
      </p:sp>
    </p:spTree>
    <p:extLst>
      <p:ext uri="{BB962C8B-B14F-4D97-AF65-F5344CB8AC3E}">
        <p14:creationId xmlns:p14="http://schemas.microsoft.com/office/powerpoint/2010/main" val="37934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F93316-82C0-40AF-AE3B-F062A4B72F27}"/>
              </a:ext>
            </a:extLst>
          </p:cNvPr>
          <p:cNvSpPr>
            <a:spLocks noGrp="1"/>
          </p:cNvSpPr>
          <p:nvPr>
            <p:ph type="title"/>
          </p:nvPr>
        </p:nvSpPr>
        <p:spPr/>
        <p:txBody>
          <a:bodyPr/>
          <a:lstStyle/>
          <a:p>
            <a:r>
              <a:rPr lang="nl-NL" dirty="0"/>
              <a:t>Gemeente	- Samenvatting</a:t>
            </a:r>
          </a:p>
        </p:txBody>
      </p:sp>
      <p:sp>
        <p:nvSpPr>
          <p:cNvPr id="3" name="Tijdelijke aanduiding voor inhoud 2">
            <a:extLst>
              <a:ext uri="{FF2B5EF4-FFF2-40B4-BE49-F238E27FC236}">
                <a16:creationId xmlns:a16="http://schemas.microsoft.com/office/drawing/2014/main" id="{D6D2B95F-1FF5-48B9-BBFC-D7AA899EA4D6}"/>
              </a:ext>
            </a:extLst>
          </p:cNvPr>
          <p:cNvSpPr>
            <a:spLocks noGrp="1"/>
          </p:cNvSpPr>
          <p:nvPr>
            <p:ph idx="1"/>
          </p:nvPr>
        </p:nvSpPr>
        <p:spPr/>
        <p:txBody>
          <a:bodyPr anchor="t"/>
          <a:lstStyle/>
          <a:p>
            <a:pPr marL="0" indent="0">
              <a:buNone/>
            </a:pPr>
            <a:r>
              <a:rPr lang="nl-NL" dirty="0"/>
              <a:t>Samenvatting</a:t>
            </a:r>
          </a:p>
          <a:p>
            <a:r>
              <a:rPr lang="nl-NL" dirty="0"/>
              <a:t>Gemeentes zijn onderworpen aan het BBV</a:t>
            </a:r>
          </a:p>
          <a:p>
            <a:r>
              <a:rPr lang="nl-NL" dirty="0"/>
              <a:t>Woningen worden gewaardeerd tegen Boekwaarde</a:t>
            </a:r>
          </a:p>
          <a:p>
            <a:r>
              <a:rPr lang="nl-NL" dirty="0"/>
              <a:t>Het vermogen van de gemeente bestaat voor een substantieel deel (50-60 procent) uit de waarde van het woningvastgoed</a:t>
            </a:r>
          </a:p>
          <a:p>
            <a:r>
              <a:rPr lang="nl-NL" dirty="0"/>
              <a:t>Boekwaarde is geen reële waarderingsgrondslag voor woningen; de werkelijke waarde in het maatschappelijk / economisch verkeer ligt aanmerkelijk hoger</a:t>
            </a:r>
          </a:p>
        </p:txBody>
      </p:sp>
    </p:spTree>
    <p:extLst>
      <p:ext uri="{BB962C8B-B14F-4D97-AF65-F5344CB8AC3E}">
        <p14:creationId xmlns:p14="http://schemas.microsoft.com/office/powerpoint/2010/main" val="545534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a:t>2/ bestuur </a:t>
            </a:r>
            <a:r>
              <a:rPr lang="nl-NL" dirty="0">
                <a:sym typeface="Wingdings" panose="05000000000000000000" pitchFamily="2" charset="2"/>
              </a:rPr>
              <a:t> Bedrijf</a:t>
            </a:r>
            <a:endParaRPr lang="nl-NL" dirty="0"/>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dirty="0"/>
              <a:t>Exploitatie </a:t>
            </a:r>
            <a:r>
              <a:rPr lang="nl-NL" dirty="0">
                <a:sym typeface="Wingdings" panose="05000000000000000000" pitchFamily="2" charset="2"/>
              </a:rPr>
              <a:t> Waarde</a:t>
            </a:r>
            <a:endParaRPr lang="nl-NL" dirty="0"/>
          </a:p>
        </p:txBody>
      </p:sp>
    </p:spTree>
    <p:extLst>
      <p:ext uri="{BB962C8B-B14F-4D97-AF65-F5344CB8AC3E}">
        <p14:creationId xmlns:p14="http://schemas.microsoft.com/office/powerpoint/2010/main" val="168680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30DE0-96E2-487A-8D90-17DD5A5BB89D}"/>
              </a:ext>
            </a:extLst>
          </p:cNvPr>
          <p:cNvSpPr>
            <a:spLocks noGrp="1"/>
          </p:cNvSpPr>
          <p:nvPr>
            <p:ph type="title"/>
          </p:nvPr>
        </p:nvSpPr>
        <p:spPr/>
        <p:txBody>
          <a:bodyPr/>
          <a:lstStyle/>
          <a:p>
            <a:r>
              <a:rPr lang="nl-NL" dirty="0"/>
              <a:t>Bestuur </a:t>
            </a:r>
            <a:r>
              <a:rPr lang="nl-NL" dirty="0">
                <a:sym typeface="Wingdings" panose="05000000000000000000" pitchFamily="2" charset="2"/>
              </a:rPr>
              <a:t> Bedrijf</a:t>
            </a:r>
            <a:endParaRPr lang="nl-NL" dirty="0"/>
          </a:p>
        </p:txBody>
      </p:sp>
      <p:sp>
        <p:nvSpPr>
          <p:cNvPr id="3" name="Tijdelijke aanduiding voor inhoud 2">
            <a:extLst>
              <a:ext uri="{FF2B5EF4-FFF2-40B4-BE49-F238E27FC236}">
                <a16:creationId xmlns:a16="http://schemas.microsoft.com/office/drawing/2014/main" id="{A5E14C98-8B61-4A80-B48B-70F0B089D20A}"/>
              </a:ext>
            </a:extLst>
          </p:cNvPr>
          <p:cNvSpPr>
            <a:spLocks noGrp="1"/>
          </p:cNvSpPr>
          <p:nvPr>
            <p:ph idx="1"/>
          </p:nvPr>
        </p:nvSpPr>
        <p:spPr/>
        <p:txBody>
          <a:bodyPr anchor="t">
            <a:normAutofit/>
          </a:bodyPr>
          <a:lstStyle/>
          <a:p>
            <a:r>
              <a:rPr lang="nl-NL" dirty="0"/>
              <a:t>Het Woningbezit van het Woning</a:t>
            </a:r>
            <a:r>
              <a:rPr lang="nl-NL" b="1" u="sng" dirty="0"/>
              <a:t>bedrijf</a:t>
            </a:r>
            <a:r>
              <a:rPr lang="nl-NL" dirty="0"/>
              <a:t> valt onder Materiele Vaste Activa met </a:t>
            </a:r>
            <a:r>
              <a:rPr lang="nl-NL" b="1" u="sng" dirty="0"/>
              <a:t>Bedrijf</a:t>
            </a:r>
            <a:r>
              <a:rPr lang="nl-NL" dirty="0"/>
              <a:t>seconomisch Economisch Nut: Doel: Verhuur en Verkoop</a:t>
            </a:r>
          </a:p>
          <a:p>
            <a:r>
              <a:rPr lang="nl-NL" dirty="0"/>
              <a:t>Het Woning</a:t>
            </a:r>
            <a:r>
              <a:rPr lang="nl-NL" b="1" u="sng" dirty="0"/>
              <a:t>bedrijf</a:t>
            </a:r>
            <a:r>
              <a:rPr lang="nl-NL" dirty="0"/>
              <a:t> sluit </a:t>
            </a:r>
            <a:r>
              <a:rPr lang="nl-NL" b="1" u="sng" dirty="0"/>
              <a:t>privaatrecht</a:t>
            </a:r>
            <a:r>
              <a:rPr lang="nl-NL" dirty="0"/>
              <a:t>elijke overeenkomsten met huurders vanuit een </a:t>
            </a:r>
            <a:r>
              <a:rPr lang="nl-NL" b="1" u="sng" dirty="0"/>
              <a:t>publiekrecht</a:t>
            </a:r>
            <a:r>
              <a:rPr lang="nl-NL" dirty="0"/>
              <a:t>elijk lichaam (de gemeente)</a:t>
            </a:r>
          </a:p>
          <a:p>
            <a:r>
              <a:rPr lang="nl-NL" dirty="0"/>
              <a:t>Het woningbedrijf opereert als </a:t>
            </a:r>
            <a:r>
              <a:rPr lang="nl-NL" b="1" u="sng" dirty="0"/>
              <a:t>Bedrijf</a:t>
            </a:r>
            <a:r>
              <a:rPr lang="nl-NL" dirty="0"/>
              <a:t> binnen het gemeentelijk Bestuur</a:t>
            </a:r>
          </a:p>
        </p:txBody>
      </p:sp>
    </p:spTree>
    <p:extLst>
      <p:ext uri="{BB962C8B-B14F-4D97-AF65-F5344CB8AC3E}">
        <p14:creationId xmlns:p14="http://schemas.microsoft.com/office/powerpoint/2010/main" val="1021144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30DE0-96E2-487A-8D90-17DD5A5BB89D}"/>
              </a:ext>
            </a:extLst>
          </p:cNvPr>
          <p:cNvSpPr>
            <a:spLocks noGrp="1"/>
          </p:cNvSpPr>
          <p:nvPr>
            <p:ph type="title"/>
          </p:nvPr>
        </p:nvSpPr>
        <p:spPr/>
        <p:txBody>
          <a:bodyPr/>
          <a:lstStyle/>
          <a:p>
            <a:r>
              <a:rPr lang="nl-NL" dirty="0"/>
              <a:t>Exploitatie - woningbedrijf</a:t>
            </a:r>
          </a:p>
        </p:txBody>
      </p:sp>
      <p:sp>
        <p:nvSpPr>
          <p:cNvPr id="3" name="Tijdelijke aanduiding voor inhoud 2">
            <a:extLst>
              <a:ext uri="{FF2B5EF4-FFF2-40B4-BE49-F238E27FC236}">
                <a16:creationId xmlns:a16="http://schemas.microsoft.com/office/drawing/2014/main" id="{A5E14C98-8B61-4A80-B48B-70F0B089D20A}"/>
              </a:ext>
            </a:extLst>
          </p:cNvPr>
          <p:cNvSpPr>
            <a:spLocks noGrp="1"/>
          </p:cNvSpPr>
          <p:nvPr>
            <p:ph idx="1"/>
          </p:nvPr>
        </p:nvSpPr>
        <p:spPr/>
        <p:txBody>
          <a:bodyPr anchor="t">
            <a:normAutofit/>
          </a:bodyPr>
          <a:lstStyle/>
          <a:p>
            <a:r>
              <a:rPr lang="nl-NL" dirty="0"/>
              <a:t>BBV ontwikkeld voor eigenheid van gemeenten zoals tegengesteld aan bedrijven</a:t>
            </a:r>
          </a:p>
          <a:p>
            <a:r>
              <a:rPr lang="nl-NL" dirty="0"/>
              <a:t>BBV daarmee expliciet niet geschikt voor administratie en bedrijfsvoering (Woning)bedrijf</a:t>
            </a:r>
          </a:p>
          <a:p>
            <a:r>
              <a:rPr lang="nl-NL" dirty="0"/>
              <a:t>Veel vervuilende posten die zicht op bedrijfsresultaat vertroebelen.</a:t>
            </a:r>
          </a:p>
          <a:p>
            <a:pPr lvl="1"/>
            <a:r>
              <a:rPr lang="nl-NL" dirty="0"/>
              <a:t>Rente (lening op oude woningportefeuille?)</a:t>
            </a:r>
          </a:p>
          <a:p>
            <a:pPr lvl="1"/>
            <a:r>
              <a:rPr lang="nl-NL" dirty="0"/>
              <a:t>Overhead</a:t>
            </a:r>
          </a:p>
          <a:p>
            <a:pPr lvl="1"/>
            <a:r>
              <a:rPr lang="nl-NL" dirty="0"/>
              <a:t>Personeelslasten</a:t>
            </a:r>
          </a:p>
          <a:p>
            <a:r>
              <a:rPr lang="nl-NL" dirty="0"/>
              <a:t>Verkoop woning </a:t>
            </a:r>
            <a:r>
              <a:rPr lang="nl-NL"/>
              <a:t>als bijzondere </a:t>
            </a:r>
            <a:r>
              <a:rPr lang="nl-NL" dirty="0"/>
              <a:t>bate met boekwinst (verkoopprijs </a:t>
            </a:r>
            <a:r>
              <a:rPr lang="nl-NL"/>
              <a:t>minus boekwaarde)</a:t>
            </a:r>
            <a:endParaRPr lang="nl-NL" dirty="0"/>
          </a:p>
          <a:p>
            <a:endParaRPr lang="nl-NL" dirty="0"/>
          </a:p>
        </p:txBody>
      </p:sp>
    </p:spTree>
    <p:extLst>
      <p:ext uri="{BB962C8B-B14F-4D97-AF65-F5344CB8AC3E}">
        <p14:creationId xmlns:p14="http://schemas.microsoft.com/office/powerpoint/2010/main" val="2440331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30DE0-96E2-487A-8D90-17DD5A5BB89D}"/>
              </a:ext>
            </a:extLst>
          </p:cNvPr>
          <p:cNvSpPr>
            <a:spLocks noGrp="1"/>
          </p:cNvSpPr>
          <p:nvPr>
            <p:ph type="title"/>
          </p:nvPr>
        </p:nvSpPr>
        <p:spPr/>
        <p:txBody>
          <a:bodyPr/>
          <a:lstStyle/>
          <a:p>
            <a:r>
              <a:rPr lang="nl-NL" dirty="0"/>
              <a:t>Exploitatie - woningbedrijf</a:t>
            </a:r>
          </a:p>
        </p:txBody>
      </p:sp>
      <p:sp>
        <p:nvSpPr>
          <p:cNvPr id="3" name="Tijdelijke aanduiding voor inhoud 2">
            <a:extLst>
              <a:ext uri="{FF2B5EF4-FFF2-40B4-BE49-F238E27FC236}">
                <a16:creationId xmlns:a16="http://schemas.microsoft.com/office/drawing/2014/main" id="{A5E14C98-8B61-4A80-B48B-70F0B089D20A}"/>
              </a:ext>
            </a:extLst>
          </p:cNvPr>
          <p:cNvSpPr>
            <a:spLocks noGrp="1"/>
          </p:cNvSpPr>
          <p:nvPr>
            <p:ph idx="1"/>
          </p:nvPr>
        </p:nvSpPr>
        <p:spPr/>
        <p:txBody>
          <a:bodyPr anchor="t">
            <a:normAutofit/>
          </a:bodyPr>
          <a:lstStyle/>
          <a:p>
            <a:r>
              <a:rPr lang="nl-NL" dirty="0"/>
              <a:t>Het is niet mogelijk om een zuiver </a:t>
            </a:r>
            <a:r>
              <a:rPr lang="nl-NL" b="1" u="sng" dirty="0"/>
              <a:t>Exploitatie- of Bedrijfsresultaat</a:t>
            </a:r>
            <a:r>
              <a:rPr lang="nl-NL" dirty="0"/>
              <a:t> te bepalen bestaande uit:</a:t>
            </a:r>
          </a:p>
          <a:p>
            <a:pPr lvl="1"/>
            <a:r>
              <a:rPr lang="nl-NL" dirty="0"/>
              <a:t>Inkomsten uit Huur</a:t>
            </a:r>
          </a:p>
          <a:p>
            <a:pPr lvl="1"/>
            <a:r>
              <a:rPr lang="nl-NL" dirty="0"/>
              <a:t>Uitgaven voor Eigendom en Verhuur</a:t>
            </a:r>
          </a:p>
          <a:p>
            <a:pPr lvl="1"/>
            <a:r>
              <a:rPr lang="nl-NL" dirty="0"/>
              <a:t>Uitgaven voor Onderhoud</a:t>
            </a:r>
          </a:p>
          <a:p>
            <a:r>
              <a:rPr lang="nl-NL" dirty="0"/>
              <a:t>Het is niet mogelijk om de </a:t>
            </a:r>
            <a:r>
              <a:rPr lang="nl-NL" b="1" u="sng" dirty="0"/>
              <a:t>Kosten van volkshuisvesting</a:t>
            </a:r>
            <a:r>
              <a:rPr lang="nl-NL" dirty="0"/>
              <a:t> te bepalen </a:t>
            </a:r>
          </a:p>
          <a:p>
            <a:pPr lvl="1"/>
            <a:r>
              <a:rPr lang="nl-NL" dirty="0"/>
              <a:t>Verlies op de Exploitatie van het Woningbedrijf is subsidie op de volkshuisvesting</a:t>
            </a:r>
          </a:p>
          <a:p>
            <a:pPr lvl="1"/>
            <a:r>
              <a:rPr lang="nl-NL" dirty="0"/>
              <a:t>Wet Markt en Overheid en </a:t>
            </a:r>
            <a:r>
              <a:rPr lang="nl-NL" dirty="0" err="1"/>
              <a:t>Kostprijsdekkende</a:t>
            </a:r>
            <a:r>
              <a:rPr lang="nl-NL" dirty="0"/>
              <a:t> Huur</a:t>
            </a:r>
          </a:p>
        </p:txBody>
      </p:sp>
    </p:spTree>
    <p:extLst>
      <p:ext uri="{BB962C8B-B14F-4D97-AF65-F5344CB8AC3E}">
        <p14:creationId xmlns:p14="http://schemas.microsoft.com/office/powerpoint/2010/main" val="731029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30DE0-96E2-487A-8D90-17DD5A5BB89D}"/>
              </a:ext>
            </a:extLst>
          </p:cNvPr>
          <p:cNvSpPr>
            <a:spLocks noGrp="1"/>
          </p:cNvSpPr>
          <p:nvPr>
            <p:ph type="title"/>
          </p:nvPr>
        </p:nvSpPr>
        <p:spPr/>
        <p:txBody>
          <a:bodyPr/>
          <a:lstStyle/>
          <a:p>
            <a:r>
              <a:rPr lang="nl-NL" dirty="0"/>
              <a:t>Exploitatie - woningbedrijf</a:t>
            </a:r>
          </a:p>
        </p:txBody>
      </p:sp>
      <mc:AlternateContent xmlns:mc="http://schemas.openxmlformats.org/markup-compatibility/2006" xmlns:a14="http://schemas.microsoft.com/office/drawing/2010/main">
        <mc:Choice Requires="a14">
          <p:sp>
            <p:nvSpPr>
              <p:cNvPr id="3" name="Tijdelijke aanduiding voor inhoud 2">
                <a:extLst>
                  <a:ext uri="{FF2B5EF4-FFF2-40B4-BE49-F238E27FC236}">
                    <a16:creationId xmlns:a16="http://schemas.microsoft.com/office/drawing/2014/main" id="{A5E14C98-8B61-4A80-B48B-70F0B089D20A}"/>
                  </a:ext>
                </a:extLst>
              </p:cNvPr>
              <p:cNvSpPr>
                <a:spLocks noGrp="1"/>
              </p:cNvSpPr>
              <p:nvPr>
                <p:ph idx="1"/>
              </p:nvPr>
            </p:nvSpPr>
            <p:spPr/>
            <p:txBody>
              <a:bodyPr anchor="t">
                <a:normAutofit/>
              </a:bodyPr>
              <a:lstStyle/>
              <a:p>
                <a:r>
                  <a:rPr lang="nl-NL" dirty="0"/>
                  <a:t>Het is niet (goed) mogelijk om een </a:t>
                </a:r>
                <a:r>
                  <a:rPr lang="nl-NL" b="1" u="sng" dirty="0"/>
                  <a:t>Bedrijfseconomisch Rendement</a:t>
                </a:r>
                <a:r>
                  <a:rPr lang="nl-NL" dirty="0"/>
                  <a:t> te bepalen</a:t>
                </a:r>
              </a:p>
              <a:p>
                <a:pPr marL="0" indent="0">
                  <a:buNone/>
                </a:pPr>
                <a:br>
                  <a:rPr lang="nl-NL" dirty="0"/>
                </a:br>
                <a14:m>
                  <m:oMathPara xmlns:m="http://schemas.openxmlformats.org/officeDocument/2006/math">
                    <m:oMathParaPr>
                      <m:jc m:val="centerGroup"/>
                    </m:oMathParaPr>
                    <m:oMath xmlns:m="http://schemas.openxmlformats.org/officeDocument/2006/math">
                      <m:r>
                        <a:rPr lang="nl-NL" b="0" i="1" smtClean="0">
                          <a:latin typeface="Cambria Math" panose="02040503050406030204" pitchFamily="18" charset="0"/>
                        </a:rPr>
                        <m:t>𝑅𝑒𝑛𝑑𝑒𝑚𝑒𝑛𝑡</m:t>
                      </m:r>
                      <m:r>
                        <a:rPr lang="nl-NL" b="0" i="1" smtClean="0">
                          <a:latin typeface="Cambria Math" panose="02040503050406030204" pitchFamily="18" charset="0"/>
                        </a:rPr>
                        <m:t>= </m:t>
                      </m:r>
                      <m:f>
                        <m:fPr>
                          <m:ctrlPr>
                            <a:rPr lang="nl-NL" b="0" i="1" smtClean="0">
                              <a:latin typeface="Cambria Math" panose="02040503050406030204" pitchFamily="18" charset="0"/>
                            </a:rPr>
                          </m:ctrlPr>
                        </m:fPr>
                        <m:num>
                          <m:r>
                            <a:rPr lang="nl-NL" b="0" i="1" smtClean="0">
                              <a:latin typeface="Cambria Math" panose="02040503050406030204" pitchFamily="18" charset="0"/>
                            </a:rPr>
                            <m:t>𝐵𝑒𝑑𝑟𝑖𝑗𝑓𝑠𝑟𝑒𝑠𝑢𝑙𝑡𝑎𝑎𝑡</m:t>
                          </m:r>
                        </m:num>
                        <m:den>
                          <m:r>
                            <a:rPr lang="nl-NL" b="0" i="1" smtClean="0">
                              <a:latin typeface="Cambria Math" panose="02040503050406030204" pitchFamily="18" charset="0"/>
                            </a:rPr>
                            <m:t>𝐺𝑒</m:t>
                          </m:r>
                          <m:r>
                            <a:rPr lang="nl-NL" b="0" i="1" smtClean="0">
                              <a:latin typeface="Cambria Math" panose="02040503050406030204" pitchFamily="18" charset="0"/>
                            </a:rPr>
                            <m:t>ï</m:t>
                          </m:r>
                          <m:r>
                            <a:rPr lang="nl-NL" b="0" i="1" smtClean="0">
                              <a:latin typeface="Cambria Math" panose="02040503050406030204" pitchFamily="18" charset="0"/>
                            </a:rPr>
                            <m:t>𝑛𝑣𝑒𝑠𝑡𝑒𝑒𝑟𝑑</m:t>
                          </m:r>
                          <m:r>
                            <a:rPr lang="nl-NL" b="0" i="1" smtClean="0">
                              <a:latin typeface="Cambria Math" panose="02040503050406030204" pitchFamily="18" charset="0"/>
                            </a:rPr>
                            <m:t> </m:t>
                          </m:r>
                          <m:r>
                            <a:rPr lang="nl-NL" b="0" i="1" smtClean="0">
                              <a:latin typeface="Cambria Math" panose="02040503050406030204" pitchFamily="18" charset="0"/>
                            </a:rPr>
                            <m:t>𝑉𝑒𝑟𝑚𝑜𝑔𝑒𝑛</m:t>
                          </m:r>
                        </m:den>
                      </m:f>
                    </m:oMath>
                  </m:oMathPara>
                </a14:m>
                <a:br>
                  <a:rPr lang="nl-NL" dirty="0"/>
                </a:br>
                <a:endParaRPr lang="nl-NL" dirty="0"/>
              </a:p>
              <a:p>
                <a:pPr marL="0" indent="0">
                  <a:buNone/>
                </a:pPr>
                <a:endParaRPr lang="nl-NL" dirty="0"/>
              </a:p>
              <a:p>
                <a:r>
                  <a:rPr lang="nl-NL" dirty="0"/>
                  <a:t>Waardebepaling vindt plaats op basis van boekwaarde; </a:t>
                </a:r>
              </a:p>
              <a:p>
                <a:pPr lvl="1"/>
                <a:r>
                  <a:rPr lang="nl-NL" dirty="0"/>
                  <a:t>De Teller is vertroebeld door de administratie (geen zuiver exploitatieresultaat te bepalen)</a:t>
                </a:r>
              </a:p>
              <a:p>
                <a:pPr lvl="1"/>
                <a:r>
                  <a:rPr lang="nl-NL" dirty="0"/>
                  <a:t>De Noemer is gebaseerd op een verkeerde waarderingsgrondslag (boekwaarde)  </a:t>
                </a:r>
              </a:p>
            </p:txBody>
          </p:sp>
        </mc:Choice>
        <mc:Fallback xmlns="">
          <p:sp>
            <p:nvSpPr>
              <p:cNvPr id="3" name="Tijdelijke aanduiding voor inhoud 2">
                <a:extLst>
                  <a:ext uri="{FF2B5EF4-FFF2-40B4-BE49-F238E27FC236}">
                    <a16:creationId xmlns:a16="http://schemas.microsoft.com/office/drawing/2014/main" id="{A5E14C98-8B61-4A80-B48B-70F0B089D20A}"/>
                  </a:ext>
                </a:extLst>
              </p:cNvPr>
              <p:cNvSpPr>
                <a:spLocks noGrp="1" noRot="1" noChangeAspect="1" noMove="1" noResize="1" noEditPoints="1" noAdjustHandles="1" noChangeArrowheads="1" noChangeShapeType="1" noTextEdit="1"/>
              </p:cNvSpPr>
              <p:nvPr>
                <p:ph idx="1"/>
              </p:nvPr>
            </p:nvSpPr>
            <p:spPr>
              <a:blipFill>
                <a:blip r:embed="rId2"/>
                <a:stretch>
                  <a:fillRect l="-166" t="-498"/>
                </a:stretch>
              </a:blipFill>
            </p:spPr>
            <p:txBody>
              <a:bodyPr/>
              <a:lstStyle/>
              <a:p>
                <a:r>
                  <a:rPr lang="nl-NL">
                    <a:noFill/>
                  </a:rPr>
                  <a:t> </a:t>
                </a:r>
              </a:p>
            </p:txBody>
          </p:sp>
        </mc:Fallback>
      </mc:AlternateContent>
    </p:spTree>
    <p:extLst>
      <p:ext uri="{BB962C8B-B14F-4D97-AF65-F5344CB8AC3E}">
        <p14:creationId xmlns:p14="http://schemas.microsoft.com/office/powerpoint/2010/main" val="1244116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30DE0-96E2-487A-8D90-17DD5A5BB89D}"/>
              </a:ext>
            </a:extLst>
          </p:cNvPr>
          <p:cNvSpPr>
            <a:spLocks noGrp="1"/>
          </p:cNvSpPr>
          <p:nvPr>
            <p:ph type="title"/>
          </p:nvPr>
        </p:nvSpPr>
        <p:spPr/>
        <p:txBody>
          <a:bodyPr/>
          <a:lstStyle/>
          <a:p>
            <a:r>
              <a:rPr lang="nl-NL" dirty="0"/>
              <a:t>Exploitatie – woningen (VHE)</a:t>
            </a:r>
          </a:p>
        </p:txBody>
      </p:sp>
      <p:sp>
        <p:nvSpPr>
          <p:cNvPr id="3" name="Tijdelijke aanduiding voor inhoud 2">
            <a:extLst>
              <a:ext uri="{FF2B5EF4-FFF2-40B4-BE49-F238E27FC236}">
                <a16:creationId xmlns:a16="http://schemas.microsoft.com/office/drawing/2014/main" id="{A5E14C98-8B61-4A80-B48B-70F0B089D20A}"/>
              </a:ext>
            </a:extLst>
          </p:cNvPr>
          <p:cNvSpPr>
            <a:spLocks noGrp="1"/>
          </p:cNvSpPr>
          <p:nvPr>
            <p:ph idx="1"/>
          </p:nvPr>
        </p:nvSpPr>
        <p:spPr/>
        <p:txBody>
          <a:bodyPr anchor="t">
            <a:normAutofit/>
          </a:bodyPr>
          <a:lstStyle/>
          <a:p>
            <a:r>
              <a:rPr lang="nl-NL" dirty="0"/>
              <a:t>Exploitatiegegevens per </a:t>
            </a:r>
            <a:r>
              <a:rPr lang="nl-NL" b="1" u="sng" dirty="0" err="1"/>
              <a:t>V</a:t>
            </a:r>
            <a:r>
              <a:rPr lang="nl-NL" dirty="0" err="1"/>
              <a:t>er</a:t>
            </a:r>
            <a:r>
              <a:rPr lang="nl-NL" b="1" u="sng" dirty="0" err="1"/>
              <a:t>H</a:t>
            </a:r>
            <a:r>
              <a:rPr lang="nl-NL" dirty="0" err="1"/>
              <a:t>uurbare</a:t>
            </a:r>
            <a:r>
              <a:rPr lang="nl-NL" dirty="0"/>
              <a:t> </a:t>
            </a:r>
            <a:r>
              <a:rPr lang="nl-NL" b="1" u="sng" dirty="0"/>
              <a:t>E</a:t>
            </a:r>
            <a:r>
              <a:rPr lang="nl-NL" dirty="0"/>
              <a:t>enheid zijn nodig om in vastgoedexploitatie:</a:t>
            </a:r>
          </a:p>
          <a:p>
            <a:pPr lvl="1"/>
            <a:r>
              <a:rPr lang="nl-NL" dirty="0"/>
              <a:t>Om analyse op objectniveau te verrichten (winstgevendheid (kosten), rendement)</a:t>
            </a:r>
          </a:p>
          <a:p>
            <a:pPr lvl="1"/>
            <a:r>
              <a:rPr lang="nl-NL" dirty="0"/>
              <a:t>Om beslissingen op objectniveau te nemen (Hold-Sell-Invest)</a:t>
            </a:r>
          </a:p>
          <a:p>
            <a:endParaRPr lang="nl-NL" dirty="0"/>
          </a:p>
          <a:p>
            <a:r>
              <a:rPr lang="nl-NL" dirty="0"/>
              <a:t>Vereiste gegevens per </a:t>
            </a:r>
            <a:r>
              <a:rPr lang="nl-NL" b="1" u="sng" dirty="0" err="1"/>
              <a:t>V</a:t>
            </a:r>
            <a:r>
              <a:rPr lang="nl-NL" dirty="0" err="1"/>
              <a:t>er</a:t>
            </a:r>
            <a:r>
              <a:rPr lang="nl-NL" b="1" u="sng" dirty="0" err="1"/>
              <a:t>H</a:t>
            </a:r>
            <a:r>
              <a:rPr lang="nl-NL" dirty="0" err="1"/>
              <a:t>uurbare</a:t>
            </a:r>
            <a:r>
              <a:rPr lang="nl-NL" dirty="0"/>
              <a:t> </a:t>
            </a:r>
            <a:r>
              <a:rPr lang="nl-NL" b="1" u="sng" dirty="0"/>
              <a:t>E</a:t>
            </a:r>
            <a:r>
              <a:rPr lang="nl-NL" dirty="0"/>
              <a:t>enheid in vastgoedexploitatie:</a:t>
            </a:r>
          </a:p>
          <a:p>
            <a:pPr lvl="1"/>
            <a:r>
              <a:rPr lang="nl-NL" dirty="0"/>
              <a:t>Cijfers op objectniveau (woning) noodzakelijk om </a:t>
            </a:r>
            <a:r>
              <a:rPr lang="nl-NL" b="1" u="sng" dirty="0"/>
              <a:t>inzicht</a:t>
            </a:r>
            <a:r>
              <a:rPr lang="nl-NL" dirty="0"/>
              <a:t> te krijgen in </a:t>
            </a:r>
            <a:r>
              <a:rPr lang="nl-NL" b="1" u="sng" dirty="0"/>
              <a:t>prestaties</a:t>
            </a:r>
            <a:r>
              <a:rPr lang="nl-NL" dirty="0"/>
              <a:t> </a:t>
            </a:r>
          </a:p>
          <a:p>
            <a:pPr lvl="1"/>
            <a:r>
              <a:rPr lang="nl-NL" dirty="0"/>
              <a:t>Cijfers op objectniveau (woning) noodzakelijk om te kunnen </a:t>
            </a:r>
            <a:r>
              <a:rPr lang="nl-NL" b="1" u="sng" dirty="0"/>
              <a:t>waarderen</a:t>
            </a:r>
          </a:p>
          <a:p>
            <a:pPr lvl="1"/>
            <a:r>
              <a:rPr lang="nl-NL" dirty="0"/>
              <a:t>Cijfers op objectniveau (woning) noodzakelijk voor </a:t>
            </a:r>
            <a:r>
              <a:rPr lang="nl-NL" b="1" u="sng" dirty="0"/>
              <a:t>verkoop aan beleggers</a:t>
            </a:r>
            <a:endParaRPr lang="nl-NL" dirty="0"/>
          </a:p>
          <a:p>
            <a:endParaRPr lang="nl-NL" dirty="0"/>
          </a:p>
          <a:p>
            <a:endParaRPr lang="nl-NL" dirty="0"/>
          </a:p>
        </p:txBody>
      </p:sp>
    </p:spTree>
    <p:extLst>
      <p:ext uri="{BB962C8B-B14F-4D97-AF65-F5344CB8AC3E}">
        <p14:creationId xmlns:p14="http://schemas.microsoft.com/office/powerpoint/2010/main" val="3061823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80B2DB0-90DA-4B73-959A-F2157E7727E4}"/>
              </a:ext>
            </a:extLst>
          </p:cNvPr>
          <p:cNvSpPr>
            <a:spLocks noGrp="1"/>
          </p:cNvSpPr>
          <p:nvPr>
            <p:ph type="title"/>
          </p:nvPr>
        </p:nvSpPr>
        <p:spPr/>
        <p:txBody>
          <a:bodyPr/>
          <a:lstStyle/>
          <a:p>
            <a:r>
              <a:rPr lang="nl-NL" dirty="0"/>
              <a:t>SVB - effecten op balans &amp; eigen vermogen	</a:t>
            </a:r>
          </a:p>
        </p:txBody>
      </p:sp>
      <p:sp>
        <p:nvSpPr>
          <p:cNvPr id="5" name="Tijdelijke aanduiding voor inhoud 4">
            <a:extLst>
              <a:ext uri="{FF2B5EF4-FFF2-40B4-BE49-F238E27FC236}">
                <a16:creationId xmlns:a16="http://schemas.microsoft.com/office/drawing/2014/main" id="{5D1324DE-CFD2-4FAC-A02A-BE2D24A70F5B}"/>
              </a:ext>
            </a:extLst>
          </p:cNvPr>
          <p:cNvSpPr>
            <a:spLocks noGrp="1"/>
          </p:cNvSpPr>
          <p:nvPr>
            <p:ph idx="1"/>
          </p:nvPr>
        </p:nvSpPr>
        <p:spPr/>
        <p:txBody>
          <a:bodyPr anchor="t">
            <a:normAutofit/>
          </a:bodyPr>
          <a:lstStyle/>
          <a:p>
            <a:r>
              <a:rPr lang="nl-NL" dirty="0"/>
              <a:t>Financiële analyse in SVB</a:t>
            </a:r>
          </a:p>
          <a:p>
            <a:pPr lvl="1"/>
            <a:r>
              <a:rPr lang="nl-NL" dirty="0"/>
              <a:t>Analyse richt zich op Wijzigingen in </a:t>
            </a:r>
            <a:r>
              <a:rPr lang="nl-NL" b="1" u="sng" dirty="0"/>
              <a:t>Exploitatieresultaat</a:t>
            </a:r>
            <a:r>
              <a:rPr lang="nl-NL" dirty="0"/>
              <a:t> van het Woningbedrijf</a:t>
            </a:r>
          </a:p>
          <a:p>
            <a:pPr lvl="1"/>
            <a:r>
              <a:rPr lang="nl-NL" dirty="0"/>
              <a:t>Doorwerking naar </a:t>
            </a:r>
            <a:r>
              <a:rPr lang="nl-NL" b="1" u="sng" dirty="0"/>
              <a:t>Algemene Reserve</a:t>
            </a:r>
            <a:r>
              <a:rPr lang="nl-NL" dirty="0"/>
              <a:t> van het Woningbedrijf</a:t>
            </a:r>
          </a:p>
          <a:p>
            <a:pPr marL="0" indent="0">
              <a:buNone/>
            </a:pPr>
            <a:endParaRPr lang="nl-NL" dirty="0"/>
          </a:p>
          <a:p>
            <a:r>
              <a:rPr lang="nl-NL" b="1" u="sng" dirty="0"/>
              <a:t>Woningwaarde</a:t>
            </a:r>
            <a:r>
              <a:rPr lang="nl-NL" dirty="0"/>
              <a:t> op de Balans</a:t>
            </a:r>
          </a:p>
          <a:p>
            <a:pPr lvl="1"/>
            <a:r>
              <a:rPr lang="nl-NL" dirty="0"/>
              <a:t>De waarde van woningen als Materiële Vaste Activa op de Balans wordt over het hoofd gezien</a:t>
            </a:r>
          </a:p>
          <a:p>
            <a:pPr lvl="2"/>
            <a:r>
              <a:rPr lang="nl-NL" dirty="0"/>
              <a:t>Bij Sloop gaat deze verloren</a:t>
            </a:r>
          </a:p>
          <a:p>
            <a:pPr lvl="1"/>
            <a:r>
              <a:rPr lang="nl-NL" dirty="0"/>
              <a:t>De waarde van woningen op de Balans is gebaseerd op onjuiste grondslag (boekwaarde)</a:t>
            </a:r>
          </a:p>
          <a:p>
            <a:pPr lvl="2"/>
            <a:r>
              <a:rPr lang="nl-NL" dirty="0"/>
              <a:t>Bij Verkoop realiseer je een boekwinst, maar bij sloop gaat ook de potentiële boekwinst verloren</a:t>
            </a:r>
          </a:p>
        </p:txBody>
      </p:sp>
    </p:spTree>
    <p:extLst>
      <p:ext uri="{BB962C8B-B14F-4D97-AF65-F5344CB8AC3E}">
        <p14:creationId xmlns:p14="http://schemas.microsoft.com/office/powerpoint/2010/main" val="197378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80B2DB0-90DA-4B73-959A-F2157E7727E4}"/>
              </a:ext>
            </a:extLst>
          </p:cNvPr>
          <p:cNvSpPr>
            <a:spLocks noGrp="1"/>
          </p:cNvSpPr>
          <p:nvPr>
            <p:ph type="title"/>
          </p:nvPr>
        </p:nvSpPr>
        <p:spPr/>
        <p:txBody>
          <a:bodyPr/>
          <a:lstStyle/>
          <a:p>
            <a:r>
              <a:rPr lang="nl-NL" dirty="0"/>
              <a:t>Waarde in Strategisch voorraad beleid (SVB)</a:t>
            </a:r>
          </a:p>
        </p:txBody>
      </p:sp>
      <p:sp>
        <p:nvSpPr>
          <p:cNvPr id="5" name="Tijdelijke aanduiding voor inhoud 4">
            <a:extLst>
              <a:ext uri="{FF2B5EF4-FFF2-40B4-BE49-F238E27FC236}">
                <a16:creationId xmlns:a16="http://schemas.microsoft.com/office/drawing/2014/main" id="{5D1324DE-CFD2-4FAC-A02A-BE2D24A70F5B}"/>
              </a:ext>
            </a:extLst>
          </p:cNvPr>
          <p:cNvSpPr>
            <a:spLocks noGrp="1"/>
          </p:cNvSpPr>
          <p:nvPr>
            <p:ph idx="1"/>
          </p:nvPr>
        </p:nvSpPr>
        <p:spPr/>
        <p:txBody>
          <a:bodyPr anchor="t">
            <a:normAutofit/>
          </a:bodyPr>
          <a:lstStyle/>
          <a:p>
            <a:r>
              <a:rPr lang="nl-NL" dirty="0"/>
              <a:t>Waarde van Woningen in SVB  en op de Balans</a:t>
            </a:r>
          </a:p>
          <a:p>
            <a:pPr lvl="1"/>
            <a:r>
              <a:rPr lang="nl-NL" dirty="0"/>
              <a:t>Er is sprake van Inkomstenderving omdat potentiële opbrengst uit verkoop niet meegerekend is</a:t>
            </a:r>
          </a:p>
          <a:p>
            <a:pPr lvl="1"/>
            <a:r>
              <a:rPr lang="nl-NL" dirty="0"/>
              <a:t>Sloop in planvorming SVB brengt kosten met zich mee</a:t>
            </a:r>
          </a:p>
          <a:p>
            <a:r>
              <a:rPr lang="nl-NL" dirty="0"/>
              <a:t>Er is sprake van vierdubbel verlies bij sloop omdat er niet naar </a:t>
            </a:r>
            <a:r>
              <a:rPr lang="nl-NL" b="1" u="sng" dirty="0"/>
              <a:t>boekwaarde</a:t>
            </a:r>
            <a:r>
              <a:rPr lang="nl-NL" dirty="0"/>
              <a:t> en </a:t>
            </a:r>
            <a:r>
              <a:rPr lang="nl-NL" b="1" u="sng" dirty="0"/>
              <a:t>opbrengstwaarde</a:t>
            </a:r>
            <a:r>
              <a:rPr lang="nl-NL" dirty="0"/>
              <a:t> van de woningen wordt gekeken</a:t>
            </a:r>
          </a:p>
        </p:txBody>
      </p:sp>
    </p:spTree>
    <p:extLst>
      <p:ext uri="{BB962C8B-B14F-4D97-AF65-F5344CB8AC3E}">
        <p14:creationId xmlns:p14="http://schemas.microsoft.com/office/powerpoint/2010/main" val="372552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80B2DB0-90DA-4B73-959A-F2157E7727E4}"/>
              </a:ext>
            </a:extLst>
          </p:cNvPr>
          <p:cNvSpPr>
            <a:spLocks noGrp="1"/>
          </p:cNvSpPr>
          <p:nvPr>
            <p:ph type="title"/>
          </p:nvPr>
        </p:nvSpPr>
        <p:spPr/>
        <p:txBody>
          <a:bodyPr/>
          <a:lstStyle/>
          <a:p>
            <a:r>
              <a:rPr lang="nl-NL" dirty="0"/>
              <a:t>Asset- en portefeuillemanagement</a:t>
            </a:r>
          </a:p>
        </p:txBody>
      </p:sp>
      <p:sp>
        <p:nvSpPr>
          <p:cNvPr id="5" name="Tijdelijke aanduiding voor inhoud 4">
            <a:extLst>
              <a:ext uri="{FF2B5EF4-FFF2-40B4-BE49-F238E27FC236}">
                <a16:creationId xmlns:a16="http://schemas.microsoft.com/office/drawing/2014/main" id="{5D1324DE-CFD2-4FAC-A02A-BE2D24A70F5B}"/>
              </a:ext>
            </a:extLst>
          </p:cNvPr>
          <p:cNvSpPr>
            <a:spLocks noGrp="1"/>
          </p:cNvSpPr>
          <p:nvPr>
            <p:ph idx="1"/>
          </p:nvPr>
        </p:nvSpPr>
        <p:spPr/>
        <p:txBody>
          <a:bodyPr anchor="t"/>
          <a:lstStyle/>
          <a:p>
            <a:pPr marL="0" indent="0">
              <a:buNone/>
            </a:pPr>
            <a:r>
              <a:rPr lang="nl-NL" dirty="0"/>
              <a:t>Hedendaags vastgoedmanagement omvat ook:</a:t>
            </a:r>
          </a:p>
          <a:p>
            <a:r>
              <a:rPr lang="nl-NL" dirty="0"/>
              <a:t>Financiële sturing op direct rendement (huur)</a:t>
            </a:r>
          </a:p>
          <a:p>
            <a:r>
              <a:rPr lang="nl-NL" dirty="0"/>
              <a:t>Financiële sturing op indirect rendement (waarde en waardeontwikkeling)</a:t>
            </a:r>
          </a:p>
          <a:p>
            <a:endParaRPr lang="nl-NL" dirty="0"/>
          </a:p>
          <a:p>
            <a:r>
              <a:rPr lang="nl-NL" dirty="0"/>
              <a:t>Deze functie is bij geen van de Woningbedrijven aangetroffen</a:t>
            </a:r>
          </a:p>
          <a:p>
            <a:r>
              <a:rPr lang="nl-NL" dirty="0"/>
              <a:t>Het management van gemeenschapsgeld is daarmee niet geregeld</a:t>
            </a:r>
          </a:p>
          <a:p>
            <a:r>
              <a:rPr lang="nl-NL" dirty="0"/>
              <a:t>Verantwoordelijke omgang met gemeenschapsgeld / maatschappelijk vermogen is niet geborgd</a:t>
            </a:r>
          </a:p>
        </p:txBody>
      </p:sp>
    </p:spTree>
    <p:extLst>
      <p:ext uri="{BB962C8B-B14F-4D97-AF65-F5344CB8AC3E}">
        <p14:creationId xmlns:p14="http://schemas.microsoft.com/office/powerpoint/2010/main" val="3074036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041" y="705124"/>
            <a:ext cx="10999771" cy="563636"/>
          </a:xfrm>
        </p:spPr>
        <p:txBody>
          <a:bodyPr rtlCol="0"/>
          <a:lstStyle/>
          <a:p>
            <a:pPr rtl="0"/>
            <a:r>
              <a:rPr lang="nl-NL" dirty="0">
                <a:solidFill>
                  <a:schemeClr val="accent1"/>
                </a:solidFill>
              </a:rPr>
              <a:t>Gemeentelijke Woningbedrijven</a:t>
            </a:r>
          </a:p>
        </p:txBody>
      </p:sp>
      <p:sp>
        <p:nvSpPr>
          <p:cNvPr id="3" name="Tijdelijke aanduiding voor inhoud 2"/>
          <p:cNvSpPr>
            <a:spLocks noGrp="1"/>
          </p:cNvSpPr>
          <p:nvPr>
            <p:ph idx="13"/>
          </p:nvPr>
        </p:nvSpPr>
        <p:spPr/>
        <p:txBody>
          <a:bodyPr rtlCol="0">
            <a:normAutofit/>
          </a:bodyPr>
          <a:lstStyle/>
          <a:p>
            <a:pPr marL="0" indent="0">
              <a:buNone/>
            </a:pPr>
            <a:r>
              <a:rPr lang="nl-NL" dirty="0"/>
              <a:t>Vijf gemeenten (alfabetisch) met een Woningbedrijf en hun vertegenwoordigers:</a:t>
            </a:r>
          </a:p>
          <a:p>
            <a:pPr>
              <a:tabLst>
                <a:tab pos="2155825" algn="l"/>
                <a:tab pos="5738813" algn="l"/>
              </a:tabLst>
            </a:pPr>
            <a:r>
              <a:rPr lang="nl-NL" dirty="0"/>
              <a:t>Ameland	Wethouder </a:t>
            </a:r>
            <a:r>
              <a:rPr lang="nl-NL" sz="1800" dirty="0"/>
              <a:t>Piet </a:t>
            </a:r>
            <a:r>
              <a:rPr lang="nl-NL" sz="1800" dirty="0" err="1"/>
              <a:t>IJnsen</a:t>
            </a:r>
            <a:r>
              <a:rPr lang="nl-NL" sz="1800" dirty="0"/>
              <a:t> 	</a:t>
            </a:r>
            <a:r>
              <a:rPr lang="nl-NL" dirty="0"/>
              <a:t>XXX, Hoofd Woningbedrijf</a:t>
            </a:r>
          </a:p>
          <a:p>
            <a:pPr>
              <a:tabLst>
                <a:tab pos="2155825" algn="l"/>
                <a:tab pos="5738813" algn="l"/>
              </a:tabLst>
            </a:pPr>
            <a:r>
              <a:rPr lang="nl-NL" dirty="0"/>
              <a:t>Koggenland	Wethouder Koos </a:t>
            </a:r>
            <a:r>
              <a:rPr lang="nl-NL" dirty="0" err="1"/>
              <a:t>Knijn</a:t>
            </a:r>
            <a:r>
              <a:rPr lang="nl-NL" dirty="0"/>
              <a:t>	Dylan </a:t>
            </a:r>
            <a:r>
              <a:rPr lang="nl-NL" dirty="0" err="1"/>
              <a:t>Donia</a:t>
            </a:r>
            <a:r>
              <a:rPr lang="nl-NL" dirty="0"/>
              <a:t>, Hoofd Ondernemen en Wonen</a:t>
            </a:r>
          </a:p>
          <a:p>
            <a:pPr>
              <a:tabLst>
                <a:tab pos="2155825" algn="l"/>
                <a:tab pos="5738813" algn="l"/>
              </a:tabLst>
            </a:pPr>
            <a:r>
              <a:rPr lang="nl-NL" dirty="0"/>
              <a:t>Opmeer	Burgemeester </a:t>
            </a:r>
            <a:r>
              <a:rPr lang="nl-NL" dirty="0" err="1"/>
              <a:t>GertJan</a:t>
            </a:r>
            <a:r>
              <a:rPr lang="nl-NL" dirty="0"/>
              <a:t> </a:t>
            </a:r>
            <a:r>
              <a:rPr lang="nl-NL" dirty="0" err="1"/>
              <a:t>Nijpels</a:t>
            </a:r>
            <a:r>
              <a:rPr lang="nl-NL" dirty="0"/>
              <a:t>	XXX, Hoofd Woningbedrijf</a:t>
            </a:r>
          </a:p>
          <a:p>
            <a:pPr>
              <a:tabLst>
                <a:tab pos="2155825" algn="l"/>
                <a:tab pos="5738813" algn="l"/>
              </a:tabLst>
            </a:pPr>
            <a:r>
              <a:rPr lang="nl-NL" dirty="0"/>
              <a:t>Renswoude	Burgemeester Petra Doornenbal-van der Vlist 	XXX, Hoofd Woningbedrijf</a:t>
            </a:r>
          </a:p>
          <a:p>
            <a:pPr>
              <a:tabLst>
                <a:tab pos="2155825" algn="l"/>
                <a:tab pos="5738813" algn="l"/>
              </a:tabLst>
            </a:pPr>
            <a:r>
              <a:rPr lang="nl-NL" dirty="0"/>
              <a:t>Westvoorne	Wethouder A.L. van der Meij 	XXX, Hoofd Woningbedrijf</a:t>
            </a:r>
          </a:p>
        </p:txBody>
      </p:sp>
    </p:spTree>
    <p:extLst>
      <p:ext uri="{BB962C8B-B14F-4D97-AF65-F5344CB8AC3E}">
        <p14:creationId xmlns:p14="http://schemas.microsoft.com/office/powerpoint/2010/main" val="422158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49009FF-8842-46C1-A68D-2C5A760FA7F4}"/>
              </a:ext>
            </a:extLst>
          </p:cNvPr>
          <p:cNvSpPr>
            <a:spLocks noGrp="1"/>
          </p:cNvSpPr>
          <p:nvPr>
            <p:ph type="title"/>
          </p:nvPr>
        </p:nvSpPr>
        <p:spPr/>
        <p:txBody>
          <a:bodyPr/>
          <a:lstStyle/>
          <a:p>
            <a:r>
              <a:rPr lang="nl-NL" dirty="0"/>
              <a:t>Financieel vastgoedmanagement</a:t>
            </a:r>
          </a:p>
        </p:txBody>
      </p:sp>
      <p:graphicFrame>
        <p:nvGraphicFramePr>
          <p:cNvPr id="6" name="Tijdelijke aanduiding voor inhoud 5">
            <a:extLst>
              <a:ext uri="{FF2B5EF4-FFF2-40B4-BE49-F238E27FC236}">
                <a16:creationId xmlns:a16="http://schemas.microsoft.com/office/drawing/2014/main" id="{6E6DB055-8771-4426-8B01-4DC4F37FA9EA}"/>
              </a:ext>
            </a:extLst>
          </p:cNvPr>
          <p:cNvGraphicFramePr>
            <a:graphicFrameLocks noGrp="1"/>
          </p:cNvGraphicFramePr>
          <p:nvPr>
            <p:ph idx="1"/>
          </p:nvPr>
        </p:nvGraphicFramePr>
        <p:xfrm>
          <a:off x="581025" y="2181225"/>
          <a:ext cx="11026776" cy="2225040"/>
        </p:xfrm>
        <a:graphic>
          <a:graphicData uri="http://schemas.openxmlformats.org/drawingml/2006/table">
            <a:tbl>
              <a:tblPr firstRow="1" bandRow="1">
                <a:tableStyleId>{3B4B98B0-60AC-42C2-AFA5-B58CD77FA1E5}</a:tableStyleId>
              </a:tblPr>
              <a:tblGrid>
                <a:gridCol w="5513388">
                  <a:extLst>
                    <a:ext uri="{9D8B030D-6E8A-4147-A177-3AD203B41FA5}">
                      <a16:colId xmlns:a16="http://schemas.microsoft.com/office/drawing/2014/main" val="827722253"/>
                    </a:ext>
                  </a:extLst>
                </a:gridCol>
                <a:gridCol w="5513388">
                  <a:extLst>
                    <a:ext uri="{9D8B030D-6E8A-4147-A177-3AD203B41FA5}">
                      <a16:colId xmlns:a16="http://schemas.microsoft.com/office/drawing/2014/main" val="1120815481"/>
                    </a:ext>
                  </a:extLst>
                </a:gridCol>
              </a:tblGrid>
              <a:tr h="370840">
                <a:tc>
                  <a:txBody>
                    <a:bodyPr/>
                    <a:lstStyle/>
                    <a:p>
                      <a:r>
                        <a:rPr lang="nl-NL" dirty="0"/>
                        <a:t>Resultaat</a:t>
                      </a:r>
                    </a:p>
                  </a:txBody>
                  <a:tcPr/>
                </a:tc>
                <a:tc>
                  <a:txBody>
                    <a:bodyPr/>
                    <a:lstStyle/>
                    <a:p>
                      <a:r>
                        <a:rPr lang="nl-NL" dirty="0"/>
                        <a:t>Waarde</a:t>
                      </a:r>
                    </a:p>
                  </a:txBody>
                  <a:tcPr/>
                </a:tc>
                <a:extLst>
                  <a:ext uri="{0D108BD9-81ED-4DB2-BD59-A6C34878D82A}">
                    <a16:rowId xmlns:a16="http://schemas.microsoft.com/office/drawing/2014/main" val="1127975860"/>
                  </a:ext>
                </a:extLst>
              </a:tr>
              <a:tr h="370840">
                <a:tc>
                  <a:txBody>
                    <a:bodyPr/>
                    <a:lstStyle/>
                    <a:p>
                      <a:r>
                        <a:rPr lang="nl-NL" dirty="0"/>
                        <a:t>Bedrijfsresultaat uit Exploitatie</a:t>
                      </a:r>
                    </a:p>
                  </a:txBody>
                  <a:tcPr/>
                </a:tc>
                <a:tc>
                  <a:txBody>
                    <a:bodyPr/>
                    <a:lstStyle/>
                    <a:p>
                      <a:r>
                        <a:rPr lang="nl-NL" dirty="0"/>
                        <a:t>Waarde van de woningen in Balans en Eigen Vermogen</a:t>
                      </a:r>
                    </a:p>
                  </a:txBody>
                  <a:tcPr/>
                </a:tc>
                <a:extLst>
                  <a:ext uri="{0D108BD9-81ED-4DB2-BD59-A6C34878D82A}">
                    <a16:rowId xmlns:a16="http://schemas.microsoft.com/office/drawing/2014/main" val="1221644037"/>
                  </a:ext>
                </a:extLst>
              </a:tr>
              <a:tr h="370840">
                <a:tc>
                  <a:txBody>
                    <a:bodyPr/>
                    <a:lstStyle/>
                    <a:p>
                      <a:r>
                        <a:rPr lang="nl-NL" dirty="0"/>
                        <a:t>Winst en Verlies uit verhuur niet eenduidig te bepalen</a:t>
                      </a:r>
                    </a:p>
                  </a:txBody>
                  <a:tcPr/>
                </a:tc>
                <a:tc>
                  <a:txBody>
                    <a:bodyPr/>
                    <a:lstStyle/>
                    <a:p>
                      <a:r>
                        <a:rPr lang="nl-NL" dirty="0"/>
                        <a:t>Waardebehoud en Waardevermeerdering</a:t>
                      </a:r>
                    </a:p>
                  </a:txBody>
                  <a:tcPr/>
                </a:tc>
                <a:extLst>
                  <a:ext uri="{0D108BD9-81ED-4DB2-BD59-A6C34878D82A}">
                    <a16:rowId xmlns:a16="http://schemas.microsoft.com/office/drawing/2014/main" val="1116632106"/>
                  </a:ext>
                </a:extLst>
              </a:tr>
              <a:tr h="370840">
                <a:tc>
                  <a:txBody>
                    <a:bodyPr/>
                    <a:lstStyle/>
                    <a:p>
                      <a:r>
                        <a:rPr lang="nl-NL" dirty="0"/>
                        <a:t>Rendement op Geïnvesteerd Vermogen</a:t>
                      </a:r>
                    </a:p>
                  </a:txBody>
                  <a:tcPr/>
                </a:tc>
                <a:tc>
                  <a:txBody>
                    <a:bodyPr/>
                    <a:lstStyle/>
                    <a:p>
                      <a:r>
                        <a:rPr lang="nl-NL" dirty="0"/>
                        <a:t>Geen sturing op waarde</a:t>
                      </a:r>
                    </a:p>
                  </a:txBody>
                  <a:tcPr/>
                </a:tc>
                <a:extLst>
                  <a:ext uri="{0D108BD9-81ED-4DB2-BD59-A6C34878D82A}">
                    <a16:rowId xmlns:a16="http://schemas.microsoft.com/office/drawing/2014/main" val="2163297322"/>
                  </a:ext>
                </a:extLst>
              </a:tr>
              <a:tr h="370840">
                <a:tc>
                  <a:txBody>
                    <a:bodyPr/>
                    <a:lstStyle/>
                    <a:p>
                      <a:endParaRPr lang="nl-NL" dirty="0"/>
                    </a:p>
                  </a:txBody>
                  <a:tcPr/>
                </a:tc>
                <a:tc>
                  <a:txBody>
                    <a:bodyPr/>
                    <a:lstStyle/>
                    <a:p>
                      <a:r>
                        <a:rPr lang="nl-NL" dirty="0"/>
                        <a:t>Geen management van gemeenschapsgeld</a:t>
                      </a:r>
                    </a:p>
                  </a:txBody>
                  <a:tcPr/>
                </a:tc>
                <a:extLst>
                  <a:ext uri="{0D108BD9-81ED-4DB2-BD59-A6C34878D82A}">
                    <a16:rowId xmlns:a16="http://schemas.microsoft.com/office/drawing/2014/main" val="2630588291"/>
                  </a:ext>
                </a:extLst>
              </a:tr>
              <a:tr h="370840">
                <a:tc>
                  <a:txBody>
                    <a:bodyPr/>
                    <a:lstStyle/>
                    <a:p>
                      <a:endParaRPr lang="nl-NL" dirty="0"/>
                    </a:p>
                  </a:txBody>
                  <a:tcPr/>
                </a:tc>
                <a:tc>
                  <a:txBody>
                    <a:bodyPr/>
                    <a:lstStyle/>
                    <a:p>
                      <a:endParaRPr lang="nl-NL" dirty="0"/>
                    </a:p>
                  </a:txBody>
                  <a:tcPr/>
                </a:tc>
                <a:extLst>
                  <a:ext uri="{0D108BD9-81ED-4DB2-BD59-A6C34878D82A}">
                    <a16:rowId xmlns:a16="http://schemas.microsoft.com/office/drawing/2014/main" val="2218477182"/>
                  </a:ext>
                </a:extLst>
              </a:tr>
            </a:tbl>
          </a:graphicData>
        </a:graphic>
      </p:graphicFrame>
    </p:spTree>
    <p:extLst>
      <p:ext uri="{BB962C8B-B14F-4D97-AF65-F5344CB8AC3E}">
        <p14:creationId xmlns:p14="http://schemas.microsoft.com/office/powerpoint/2010/main" val="225984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a:t>3/ Sociale woningverhuur</a:t>
            </a:r>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dirty="0"/>
              <a:t>Regelgeving voor woningcorporaties</a:t>
            </a:r>
          </a:p>
        </p:txBody>
      </p:sp>
    </p:spTree>
    <p:extLst>
      <p:ext uri="{BB962C8B-B14F-4D97-AF65-F5344CB8AC3E}">
        <p14:creationId xmlns:p14="http://schemas.microsoft.com/office/powerpoint/2010/main" val="3663965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Woningbedrijven </a:t>
            </a:r>
            <a:r>
              <a:rPr lang="nl-NL" dirty="0">
                <a:sym typeface="Wingdings" panose="05000000000000000000" pitchFamily="2" charset="2"/>
              </a:rPr>
              <a:t> woningcorporaties</a:t>
            </a:r>
            <a:r>
              <a:rPr lang="nl-NL" dirty="0"/>
              <a:t>5</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r>
              <a:rPr lang="nl-NL" dirty="0"/>
              <a:t>Woningbedrijven zijn ontstaan in gemeenten waar geen Woningcorporaties actief waren</a:t>
            </a:r>
          </a:p>
          <a:p>
            <a:r>
              <a:rPr lang="nl-NL" dirty="0"/>
              <a:t>Woningbedrijven vervullen als sociale verhuurder dezelfde rol als Woningcorporaties</a:t>
            </a:r>
          </a:p>
          <a:p>
            <a:r>
              <a:rPr lang="nl-NL" dirty="0"/>
              <a:t>Woningbedrijven verrichten als sociale verhuurder dezelfde taken als Woningcorporaties</a:t>
            </a:r>
          </a:p>
          <a:p>
            <a:pPr marL="0" indent="0">
              <a:buNone/>
            </a:pPr>
            <a:r>
              <a:rPr lang="nl-NL" dirty="0"/>
              <a:t>Maar</a:t>
            </a:r>
          </a:p>
          <a:p>
            <a:pPr marL="0" indent="0">
              <a:buNone/>
            </a:pPr>
            <a:endParaRPr lang="nl-NL" dirty="0"/>
          </a:p>
          <a:p>
            <a:pPr lvl="0"/>
            <a:r>
              <a:rPr lang="nl-NL" dirty="0"/>
              <a:t>Woningbedrijven vallen niet onder de regelgeving van Woningcorporaties</a:t>
            </a:r>
          </a:p>
          <a:p>
            <a:pPr lvl="0"/>
            <a:r>
              <a:rPr lang="nl-NL" dirty="0"/>
              <a:t>De regelgeving voor Woningcorporaties zal op hoofdlijnen worden bekeken, met daarbij de vraag hoe Woningbedrijven zich tot die regelgeving verhouden.</a:t>
            </a:r>
          </a:p>
        </p:txBody>
      </p:sp>
    </p:spTree>
    <p:extLst>
      <p:ext uri="{BB962C8B-B14F-4D97-AF65-F5344CB8AC3E}">
        <p14:creationId xmlns:p14="http://schemas.microsoft.com/office/powerpoint/2010/main" val="4139472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pPr marL="0" indent="0">
              <a:buNone/>
            </a:pPr>
            <a:r>
              <a:rPr lang="nl-NL" dirty="0"/>
              <a:t>Bron: Rijksoverheid &amp; Woningwet 2015</a:t>
            </a:r>
          </a:p>
          <a:p>
            <a:pPr marL="0" indent="0">
              <a:buNone/>
            </a:pPr>
            <a:r>
              <a:rPr lang="nl-NL" dirty="0">
                <a:hlinkClick r:id="rId2"/>
              </a:rPr>
              <a:t>https://www.rijksoverheid.nl/documenten/publicaties/2015/03/17/woningwet-2015-in-vogelvlucht</a:t>
            </a:r>
            <a:endParaRPr lang="nl-NL" dirty="0"/>
          </a:p>
          <a:p>
            <a:pPr marL="0" indent="0">
              <a:buNone/>
            </a:pPr>
            <a:endParaRPr lang="nl-NL" dirty="0"/>
          </a:p>
        </p:txBody>
      </p:sp>
      <p:pic>
        <p:nvPicPr>
          <p:cNvPr id="5" name="Afbeelding 4" descr="Afbeelding met schermafbeelding&#10;&#10;Beschrijving is gegenereerd met zeer hoge betrouwbaarheid">
            <a:extLst>
              <a:ext uri="{FF2B5EF4-FFF2-40B4-BE49-F238E27FC236}">
                <a16:creationId xmlns:a16="http://schemas.microsoft.com/office/drawing/2014/main" id="{B223A725-9028-4E10-8D30-6995BB34A8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820" y="2996952"/>
            <a:ext cx="3960440" cy="2516990"/>
          </a:xfrm>
          <a:prstGeom prst="rect">
            <a:avLst/>
          </a:prstGeom>
        </p:spPr>
      </p:pic>
    </p:spTree>
    <p:extLst>
      <p:ext uri="{BB962C8B-B14F-4D97-AF65-F5344CB8AC3E}">
        <p14:creationId xmlns:p14="http://schemas.microsoft.com/office/powerpoint/2010/main" val="781287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a:t>
            </a:r>
          </a:p>
        </p:txBody>
      </p:sp>
      <p:pic>
        <p:nvPicPr>
          <p:cNvPr id="5" name="Tijdelijke aanduiding voor inhoud 4" descr="Afbeelding met binnen&#10;&#10;Beschrijving is gegenereerd met hoge betrouwbaarheid">
            <a:extLst>
              <a:ext uri="{FF2B5EF4-FFF2-40B4-BE49-F238E27FC236}">
                <a16:creationId xmlns:a16="http://schemas.microsoft.com/office/drawing/2014/main" id="{BB4AD6D8-5BE6-4FCC-8888-D58B333561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9197" y="2181225"/>
            <a:ext cx="9650431" cy="3678238"/>
          </a:xfrm>
        </p:spPr>
      </p:pic>
    </p:spTree>
    <p:extLst>
      <p:ext uri="{BB962C8B-B14F-4D97-AF65-F5344CB8AC3E}">
        <p14:creationId xmlns:p14="http://schemas.microsoft.com/office/powerpoint/2010/main" val="2223890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pPr marL="0" indent="0">
              <a:buNone/>
            </a:pPr>
            <a:r>
              <a:rPr lang="nl-NL" dirty="0"/>
              <a:t>De Woningwet in Vogelvlucht</a:t>
            </a:r>
            <a:br>
              <a:rPr lang="nl-NL" dirty="0"/>
            </a:br>
            <a:r>
              <a:rPr lang="nl-NL" dirty="0"/>
              <a:t>Samenvatting van de regelgeving voor Sociale Verhuurder / Woningcorporaties</a:t>
            </a:r>
          </a:p>
          <a:p>
            <a:pPr marL="342900" lvl="0" indent="-342900">
              <a:buFont typeface="+mj-lt"/>
              <a:buAutoNum type="arabicPeriod"/>
            </a:pPr>
            <a:r>
              <a:rPr lang="nl-NL" dirty="0"/>
              <a:t>Kerntaak</a:t>
            </a:r>
          </a:p>
          <a:p>
            <a:pPr marL="342900" lvl="0" indent="-342900">
              <a:buFont typeface="+mj-lt"/>
              <a:buAutoNum type="arabicPeriod"/>
            </a:pPr>
            <a:r>
              <a:rPr lang="nl-NL" dirty="0"/>
              <a:t>Overige taken</a:t>
            </a:r>
          </a:p>
          <a:p>
            <a:pPr marL="342900" lvl="0" indent="-342900">
              <a:buFont typeface="+mj-lt"/>
              <a:buAutoNum type="arabicPeriod"/>
            </a:pPr>
            <a:r>
              <a:rPr lang="nl-NL" dirty="0"/>
              <a:t>Prestatieafspraken met gemeente en bewonersorganisatie</a:t>
            </a:r>
          </a:p>
          <a:p>
            <a:pPr marL="342900" lvl="0" indent="-342900">
              <a:buFont typeface="+mj-lt"/>
              <a:buAutoNum type="arabicPeriod"/>
            </a:pPr>
            <a:r>
              <a:rPr lang="nl-NL" dirty="0"/>
              <a:t>Scheiden of splitsen van DAEB- en niet-DAEB-activiteiten</a:t>
            </a:r>
          </a:p>
          <a:p>
            <a:pPr marL="342900" lvl="0" indent="-342900">
              <a:buFont typeface="+mj-lt"/>
              <a:buAutoNum type="arabicPeriod"/>
            </a:pPr>
            <a:r>
              <a:rPr lang="nl-NL" dirty="0" err="1"/>
              <a:t>Governance</a:t>
            </a:r>
            <a:endParaRPr lang="nl-NL" dirty="0"/>
          </a:p>
          <a:p>
            <a:pPr marL="342900" lvl="0" indent="-342900">
              <a:buFont typeface="+mj-lt"/>
              <a:buAutoNum type="arabicPeriod"/>
            </a:pPr>
            <a:r>
              <a:rPr lang="nl-NL" dirty="0"/>
              <a:t>Extern toezicht en Sanering</a:t>
            </a:r>
          </a:p>
        </p:txBody>
      </p:sp>
    </p:spTree>
    <p:extLst>
      <p:ext uri="{BB962C8B-B14F-4D97-AF65-F5344CB8AC3E}">
        <p14:creationId xmlns:p14="http://schemas.microsoft.com/office/powerpoint/2010/main" val="12948919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kerntaken</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a:bodyPr>
          <a:lstStyle/>
          <a:p>
            <a:pPr marL="0" indent="0">
              <a:buNone/>
            </a:pPr>
            <a:r>
              <a:rPr lang="nl-NL" b="1" dirty="0"/>
              <a:t>1. Kerntaak </a:t>
            </a:r>
            <a:endParaRPr lang="nl-NL" dirty="0"/>
          </a:p>
          <a:p>
            <a:r>
              <a:rPr lang="nl-NL" dirty="0"/>
              <a:t>Woningcorporaties keren terug naar hun kerntaak: het bouwen, </a:t>
            </a:r>
            <a:r>
              <a:rPr lang="nl-NL" b="1" dirty="0"/>
              <a:t>verhuren</a:t>
            </a:r>
            <a:r>
              <a:rPr lang="nl-NL" dirty="0"/>
              <a:t> en beheren van </a:t>
            </a:r>
            <a:r>
              <a:rPr lang="nl-NL" b="1" dirty="0"/>
              <a:t>sociale huurwoningen</a:t>
            </a:r>
            <a:r>
              <a:rPr lang="nl-NL" dirty="0"/>
              <a:t> aan mensen met een laag inkomen of aan mensen die om andere redenen moeilijk passende huisvesting kunnen vinden. In het verlengde hiervan mogen ze specifiek omschreven maatschappelijk vastgoed en bepaalde diensten voor leefbaarheid als 'diensten van algemeen economisch belang' (</a:t>
            </a:r>
            <a:r>
              <a:rPr lang="nl-NL" dirty="0" err="1"/>
              <a:t>daeb</a:t>
            </a:r>
            <a:r>
              <a:rPr lang="nl-NL" dirty="0"/>
              <a:t>) verrichten. </a:t>
            </a:r>
          </a:p>
          <a:p>
            <a:endParaRPr lang="nl-NL" dirty="0"/>
          </a:p>
          <a:p>
            <a:r>
              <a:rPr lang="nl-NL" dirty="0"/>
              <a:t>Het Woningbedrijf functioneert in de rol van een Woningcorporatie</a:t>
            </a:r>
          </a:p>
        </p:txBody>
      </p:sp>
    </p:spTree>
    <p:extLst>
      <p:ext uri="{BB962C8B-B14F-4D97-AF65-F5344CB8AC3E}">
        <p14:creationId xmlns:p14="http://schemas.microsoft.com/office/powerpoint/2010/main" val="10923448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overige taken</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fontScale="92500" lnSpcReduction="10000"/>
          </a:bodyPr>
          <a:lstStyle/>
          <a:p>
            <a:pPr marL="0" indent="0">
              <a:buNone/>
            </a:pPr>
            <a:r>
              <a:rPr lang="nl-NL" b="1" dirty="0"/>
              <a:t>2. Overige taken</a:t>
            </a:r>
            <a:endParaRPr lang="nl-NL" dirty="0"/>
          </a:p>
          <a:p>
            <a:r>
              <a:rPr lang="nl-NL" dirty="0"/>
              <a:t>…, maar er kunnen zich situaties voordoen waarbij het wenselijk is dat ze andere activiteiten blijven ontplooien. </a:t>
            </a:r>
          </a:p>
          <a:p>
            <a:r>
              <a:rPr lang="nl-NL" dirty="0"/>
              <a:t>Voorwaarde is dat er </a:t>
            </a:r>
            <a:r>
              <a:rPr lang="nl-NL" b="1" dirty="0"/>
              <a:t>geen andere partijen</a:t>
            </a:r>
            <a:r>
              <a:rPr lang="nl-NL" dirty="0"/>
              <a:t> zijn die dat willen doen. </a:t>
            </a:r>
          </a:p>
          <a:p>
            <a:r>
              <a:rPr lang="nl-NL" dirty="0"/>
              <a:t>Deze activiteiten zijn geen diensten van algemeen economisch belang (niet-</a:t>
            </a:r>
            <a:r>
              <a:rPr lang="nl-NL" dirty="0" err="1"/>
              <a:t>daeb</a:t>
            </a:r>
            <a:r>
              <a:rPr lang="nl-NL" dirty="0"/>
              <a:t>). De wet stelt </a:t>
            </a:r>
            <a:r>
              <a:rPr lang="nl-NL" b="1" dirty="0"/>
              <a:t>regels om niet-</a:t>
            </a:r>
            <a:r>
              <a:rPr lang="nl-NL" b="1" dirty="0" err="1"/>
              <a:t>daebactiviteiten</a:t>
            </a:r>
            <a:r>
              <a:rPr lang="nl-NL" b="1" dirty="0"/>
              <a:t> door woningcorporaties in te kaderen</a:t>
            </a:r>
            <a:r>
              <a:rPr lang="nl-NL" dirty="0"/>
              <a:t>. </a:t>
            </a:r>
          </a:p>
          <a:p>
            <a:r>
              <a:rPr lang="nl-NL" dirty="0"/>
              <a:t>Zo mag een woningcorporatie alleen een niet-</a:t>
            </a:r>
            <a:r>
              <a:rPr lang="nl-NL" dirty="0" err="1"/>
              <a:t>daebactiviteit</a:t>
            </a:r>
            <a:r>
              <a:rPr lang="nl-NL" dirty="0"/>
              <a:t> uitvoeren als uit een </a:t>
            </a:r>
            <a:r>
              <a:rPr lang="nl-NL" b="1" dirty="0"/>
              <a:t>markttoets van de gemeente</a:t>
            </a:r>
            <a:r>
              <a:rPr lang="nl-NL" dirty="0"/>
              <a:t> blijkt dat marktpartijen geen interesse hebben. </a:t>
            </a:r>
          </a:p>
          <a:p>
            <a:r>
              <a:rPr lang="nl-NL" dirty="0"/>
              <a:t>Wanneer de woningcorporatie </a:t>
            </a:r>
            <a:r>
              <a:rPr lang="nl-NL" b="1" dirty="0"/>
              <a:t>een door de gemeente gewenst niet-</a:t>
            </a:r>
            <a:r>
              <a:rPr lang="nl-NL" b="1" dirty="0" err="1"/>
              <a:t>daebproject</a:t>
            </a:r>
            <a:r>
              <a:rPr lang="nl-NL" dirty="0"/>
              <a:t> mag uitvoeren, moet daarvoor een marktconforme projectprijs in rekening worden gebracht, die voldoet aan de rendementstoets. </a:t>
            </a:r>
          </a:p>
          <a:p>
            <a:pPr marL="0" indent="0">
              <a:buNone/>
            </a:pPr>
            <a:endParaRPr lang="nl-NL" dirty="0"/>
          </a:p>
          <a:p>
            <a:r>
              <a:rPr lang="nl-NL" dirty="0"/>
              <a:t>De gemeente wenst (als bestuur) , toetst (als bestuur) en voert uit (als woningbedrijf) …..</a:t>
            </a:r>
          </a:p>
          <a:p>
            <a:pPr lvl="0"/>
            <a:endParaRPr lang="nl-NL" dirty="0"/>
          </a:p>
        </p:txBody>
      </p:sp>
    </p:spTree>
    <p:extLst>
      <p:ext uri="{BB962C8B-B14F-4D97-AF65-F5344CB8AC3E}">
        <p14:creationId xmlns:p14="http://schemas.microsoft.com/office/powerpoint/2010/main" val="707679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DC1C21-110F-46C6-8C22-59E6B12BE6F0}"/>
              </a:ext>
            </a:extLst>
          </p:cNvPr>
          <p:cNvSpPr>
            <a:spLocks noGrp="1"/>
          </p:cNvSpPr>
          <p:nvPr>
            <p:ph type="title"/>
          </p:nvPr>
        </p:nvSpPr>
        <p:spPr/>
        <p:txBody>
          <a:bodyPr/>
          <a:lstStyle/>
          <a:p>
            <a:r>
              <a:rPr lang="nl-NL" dirty="0"/>
              <a:t>Woningwet 2015 – Niet DAEB</a:t>
            </a:r>
          </a:p>
        </p:txBody>
      </p:sp>
      <p:sp>
        <p:nvSpPr>
          <p:cNvPr id="3" name="Tijdelijke aanduiding voor inhoud 2">
            <a:extLst>
              <a:ext uri="{FF2B5EF4-FFF2-40B4-BE49-F238E27FC236}">
                <a16:creationId xmlns:a16="http://schemas.microsoft.com/office/drawing/2014/main" id="{F284348F-29AA-461B-990B-3C2C1EC0DCA6}"/>
              </a:ext>
            </a:extLst>
          </p:cNvPr>
          <p:cNvSpPr>
            <a:spLocks noGrp="1"/>
          </p:cNvSpPr>
          <p:nvPr>
            <p:ph idx="1"/>
          </p:nvPr>
        </p:nvSpPr>
        <p:spPr/>
        <p:txBody>
          <a:bodyPr anchor="t"/>
          <a:lstStyle/>
          <a:p>
            <a:pPr marL="0" indent="0">
              <a:buNone/>
            </a:pPr>
            <a:r>
              <a:rPr lang="nl-NL" b="1" dirty="0"/>
              <a:t>4. Scheiden of splitsen van </a:t>
            </a:r>
            <a:r>
              <a:rPr lang="nl-NL" b="1" dirty="0" err="1"/>
              <a:t>daeb</a:t>
            </a:r>
            <a:r>
              <a:rPr lang="nl-NL" b="1" dirty="0"/>
              <a:t>- en niet-</a:t>
            </a:r>
            <a:r>
              <a:rPr lang="nl-NL" b="1" dirty="0" err="1"/>
              <a:t>daebactiviteiten</a:t>
            </a:r>
            <a:r>
              <a:rPr lang="nl-NL" b="1" dirty="0"/>
              <a:t> </a:t>
            </a:r>
            <a:endParaRPr lang="nl-NL" dirty="0"/>
          </a:p>
          <a:p>
            <a:r>
              <a:rPr lang="nl-NL" dirty="0"/>
              <a:t>Woningcorporaties zijn wettelijk verplicht hun </a:t>
            </a:r>
            <a:r>
              <a:rPr lang="nl-NL" dirty="0" err="1"/>
              <a:t>daeb</a:t>
            </a:r>
            <a:r>
              <a:rPr lang="nl-NL" dirty="0"/>
              <a:t>-activiteiten los te koppelen van hun niet-</a:t>
            </a:r>
            <a:r>
              <a:rPr lang="nl-NL" dirty="0" err="1"/>
              <a:t>daebactiviteiten</a:t>
            </a:r>
            <a:r>
              <a:rPr lang="nl-NL" dirty="0"/>
              <a:t>. Dat kan door binnen de woningcorporatie een administratieve scheiding aan te brengen tussen deze twee activiteiten of door niet-</a:t>
            </a:r>
            <a:r>
              <a:rPr lang="nl-NL" dirty="0" err="1"/>
              <a:t>daebactiviteiten</a:t>
            </a:r>
            <a:r>
              <a:rPr lang="nl-NL" dirty="0"/>
              <a:t> juridisch af te splitsen in een woonvennootschap. </a:t>
            </a:r>
          </a:p>
          <a:p>
            <a:r>
              <a:rPr lang="nl-NL" dirty="0"/>
              <a:t>Deze scheiding of splitsing moet ervoor zorgen dat </a:t>
            </a:r>
            <a:r>
              <a:rPr lang="nl-NL" b="1" dirty="0"/>
              <a:t>maatschappelijk bestemd vermogen</a:t>
            </a:r>
            <a:r>
              <a:rPr lang="nl-NL" dirty="0"/>
              <a:t> daadwerkelijk wordt ingezet voor de </a:t>
            </a:r>
            <a:r>
              <a:rPr lang="nl-NL" b="1" dirty="0"/>
              <a:t>maatschappelijke taken</a:t>
            </a:r>
            <a:r>
              <a:rPr lang="nl-NL" dirty="0"/>
              <a:t> die aan woningcorporaties zijn opgedragen. </a:t>
            </a:r>
          </a:p>
          <a:p>
            <a:endParaRPr lang="nl-NL" dirty="0"/>
          </a:p>
          <a:p>
            <a:r>
              <a:rPr lang="nl-NL" dirty="0">
                <a:solidFill>
                  <a:srgbClr val="C00000"/>
                </a:solidFill>
              </a:rPr>
              <a:t>Juiste bestemming geldmiddelen</a:t>
            </a:r>
          </a:p>
        </p:txBody>
      </p:sp>
    </p:spTree>
    <p:extLst>
      <p:ext uri="{BB962C8B-B14F-4D97-AF65-F5344CB8AC3E}">
        <p14:creationId xmlns:p14="http://schemas.microsoft.com/office/powerpoint/2010/main" val="2052905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DC1C21-110F-46C6-8C22-59E6B12BE6F0}"/>
              </a:ext>
            </a:extLst>
          </p:cNvPr>
          <p:cNvSpPr>
            <a:spLocks noGrp="1"/>
          </p:cNvSpPr>
          <p:nvPr>
            <p:ph type="title"/>
          </p:nvPr>
        </p:nvSpPr>
        <p:spPr/>
        <p:txBody>
          <a:bodyPr/>
          <a:lstStyle/>
          <a:p>
            <a:r>
              <a:rPr lang="nl-NL" dirty="0"/>
              <a:t>Woningwet 2015 - Marktwaarde</a:t>
            </a:r>
          </a:p>
        </p:txBody>
      </p:sp>
      <p:sp>
        <p:nvSpPr>
          <p:cNvPr id="3" name="Tijdelijke aanduiding voor inhoud 2">
            <a:extLst>
              <a:ext uri="{FF2B5EF4-FFF2-40B4-BE49-F238E27FC236}">
                <a16:creationId xmlns:a16="http://schemas.microsoft.com/office/drawing/2014/main" id="{F284348F-29AA-461B-990B-3C2C1EC0DCA6}"/>
              </a:ext>
            </a:extLst>
          </p:cNvPr>
          <p:cNvSpPr>
            <a:spLocks noGrp="1"/>
          </p:cNvSpPr>
          <p:nvPr>
            <p:ph idx="1"/>
          </p:nvPr>
        </p:nvSpPr>
        <p:spPr/>
        <p:txBody>
          <a:bodyPr anchor="t">
            <a:normAutofit/>
          </a:bodyPr>
          <a:lstStyle/>
          <a:p>
            <a:pPr marL="0" indent="0">
              <a:buNone/>
            </a:pPr>
            <a:r>
              <a:rPr lang="nl-NL" b="1" dirty="0"/>
              <a:t>4. Scheiden of splitsen van </a:t>
            </a:r>
            <a:r>
              <a:rPr lang="nl-NL" b="1" dirty="0" err="1"/>
              <a:t>daeb</a:t>
            </a:r>
            <a:r>
              <a:rPr lang="nl-NL" b="1" dirty="0"/>
              <a:t>- en niet-</a:t>
            </a:r>
            <a:r>
              <a:rPr lang="nl-NL" b="1" dirty="0" err="1"/>
              <a:t>daebactiviteiten</a:t>
            </a:r>
            <a:r>
              <a:rPr lang="nl-NL" b="1" dirty="0"/>
              <a:t> </a:t>
            </a:r>
            <a:endParaRPr lang="nl-NL" dirty="0"/>
          </a:p>
          <a:p>
            <a:r>
              <a:rPr lang="nl-NL" dirty="0"/>
              <a:t>De nieuwe Woningwet schrijft ook voor dat corporaties hun </a:t>
            </a:r>
            <a:r>
              <a:rPr lang="nl-NL" b="1" dirty="0">
                <a:solidFill>
                  <a:srgbClr val="C00000"/>
                </a:solidFill>
              </a:rPr>
              <a:t>bezit op marktwaarde beoordelen</a:t>
            </a:r>
            <a:r>
              <a:rPr lang="nl-NL" dirty="0"/>
              <a:t>. </a:t>
            </a:r>
          </a:p>
          <a:p>
            <a:pPr marL="0" indent="0">
              <a:buNone/>
            </a:pPr>
            <a:r>
              <a:rPr lang="nl-NL" dirty="0"/>
              <a:t>Handboek modelmatig waarderen marktwaarde - Actualisatie peildatum 31 december 2017 </a:t>
            </a:r>
          </a:p>
          <a:p>
            <a:pPr marL="323903" lvl="1" indent="0">
              <a:buNone/>
            </a:pPr>
            <a:r>
              <a:rPr lang="nl-NL" dirty="0">
                <a:hlinkClick r:id="rId2"/>
              </a:rPr>
              <a:t>http://www.woningwet2015.nl/sites/www.woningwet2015.nl/files/documenten/rtiv_bijlage_2_handboek_marktwaardering_2017_v06_def_-_correctie_exemplaar2_as.pdf</a:t>
            </a:r>
            <a:endParaRPr lang="nl-NL" dirty="0"/>
          </a:p>
          <a:p>
            <a:pPr marL="0" indent="0">
              <a:buNone/>
            </a:pPr>
            <a:r>
              <a:rPr lang="nl-NL" dirty="0"/>
              <a:t>2.1 Juridisch  kader In de Woningwet die op 1 juli 2015 is ingegaan, artikel 35 lid 2, is opgenomen dat toegelaten instellingen in het kader van de jaarrekening, het vastgoed in exploitatie dienen te waarderen op </a:t>
            </a:r>
            <a:r>
              <a:rPr lang="nl-NL" b="1" dirty="0"/>
              <a:t>actuele waarde</a:t>
            </a:r>
            <a:r>
              <a:rPr lang="nl-NL" dirty="0"/>
              <a:t>, waaronder in dit verband dient te worden verstaan de </a:t>
            </a:r>
            <a:r>
              <a:rPr lang="nl-NL" b="1" dirty="0"/>
              <a:t>marktwaarde</a:t>
            </a:r>
            <a:r>
              <a:rPr lang="nl-NL" dirty="0"/>
              <a:t>, overeenkomstig het marktwaardebegrip </a:t>
            </a:r>
            <a:r>
              <a:rPr lang="nl-NL" b="1" dirty="0">
                <a:solidFill>
                  <a:srgbClr val="C00000"/>
                </a:solidFill>
              </a:rPr>
              <a:t>onderhandse verkoopwaarde in verhuurde staat</a:t>
            </a:r>
            <a:r>
              <a:rPr lang="nl-NL" dirty="0"/>
              <a:t>. </a:t>
            </a:r>
            <a:br>
              <a:rPr lang="nl-NL" dirty="0"/>
            </a:br>
            <a:r>
              <a:rPr lang="nl-NL" dirty="0"/>
              <a:t>Hiermee is de mogelijkheid die bestond op basis van BW2 en de Richtlijnen voor de jaarrekening, om het vastgoed ook op </a:t>
            </a:r>
            <a:r>
              <a:rPr lang="nl-NL" b="1" dirty="0">
                <a:solidFill>
                  <a:srgbClr val="C00000"/>
                </a:solidFill>
              </a:rPr>
              <a:t>historische kosten</a:t>
            </a:r>
            <a:r>
              <a:rPr lang="nl-NL" dirty="0"/>
              <a:t> of bedrijfswaarde te waarderen, </a:t>
            </a:r>
            <a:r>
              <a:rPr lang="nl-NL" b="1" dirty="0">
                <a:solidFill>
                  <a:srgbClr val="C00000"/>
                </a:solidFill>
              </a:rPr>
              <a:t>beëindigd.</a:t>
            </a:r>
            <a:endParaRPr lang="nl-NL" dirty="0"/>
          </a:p>
        </p:txBody>
      </p:sp>
    </p:spTree>
    <p:extLst>
      <p:ext uri="{BB962C8B-B14F-4D97-AF65-F5344CB8AC3E}">
        <p14:creationId xmlns:p14="http://schemas.microsoft.com/office/powerpoint/2010/main" val="228197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err="1"/>
              <a:t>PROgramma</a:t>
            </a:r>
            <a:endParaRPr lang="nl-NL" dirty="0"/>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dirty="0"/>
              <a:t>Onderwerpen en planning</a:t>
            </a:r>
          </a:p>
        </p:txBody>
      </p:sp>
    </p:spTree>
    <p:extLst>
      <p:ext uri="{BB962C8B-B14F-4D97-AF65-F5344CB8AC3E}">
        <p14:creationId xmlns:p14="http://schemas.microsoft.com/office/powerpoint/2010/main" val="3361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prestatieafspraken</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lnSpcReduction="10000"/>
          </a:bodyPr>
          <a:lstStyle/>
          <a:p>
            <a:pPr marL="0" indent="0">
              <a:buNone/>
            </a:pPr>
            <a:r>
              <a:rPr lang="nl-NL" b="1" dirty="0"/>
              <a:t>3. Prestatieafspraken met gemeente en bewonersorganisaties </a:t>
            </a:r>
            <a:endParaRPr lang="nl-NL" dirty="0"/>
          </a:p>
          <a:p>
            <a:r>
              <a:rPr lang="nl-NL" dirty="0"/>
              <a:t>Woningcorporaties dragen bij aan het </a:t>
            </a:r>
            <a:r>
              <a:rPr lang="nl-NL" b="1" dirty="0"/>
              <a:t>gemeentelijke volkshuisvestingsbeleid</a:t>
            </a:r>
            <a:r>
              <a:rPr lang="nl-NL" dirty="0"/>
              <a:t>. Deze bijdrage wordt vastgelegd in </a:t>
            </a:r>
            <a:r>
              <a:rPr lang="nl-NL" b="1" dirty="0"/>
              <a:t>prestatieafspraken tussen gemeente</a:t>
            </a:r>
            <a:r>
              <a:rPr lang="nl-NL" dirty="0"/>
              <a:t>, bewonersorganisatie en de </a:t>
            </a:r>
            <a:r>
              <a:rPr lang="nl-NL" b="1" dirty="0"/>
              <a:t>woningcorporatie</a:t>
            </a:r>
            <a:r>
              <a:rPr lang="nl-NL" dirty="0"/>
              <a:t>. </a:t>
            </a:r>
          </a:p>
          <a:p>
            <a:r>
              <a:rPr lang="nl-NL" dirty="0"/>
              <a:t>De </a:t>
            </a:r>
            <a:r>
              <a:rPr lang="nl-NL" b="1" dirty="0"/>
              <a:t>gemeente</a:t>
            </a:r>
            <a:r>
              <a:rPr lang="nl-NL" dirty="0"/>
              <a:t> kan in haar woonvisie of volkshuisvestingsbeleid thema's benoemen waarop de </a:t>
            </a:r>
            <a:r>
              <a:rPr lang="nl-NL" b="1" dirty="0"/>
              <a:t>woningcorporatie</a:t>
            </a:r>
            <a:r>
              <a:rPr lang="nl-NL" dirty="0"/>
              <a:t> volgens haar dient te presteren. Ze kunnen gaan over nieuwbouw van sociale huurwoningen, de gewenste ontwikkeling van de woningvoorraad (onder andere de verkoop en liberalisatie van bezit), de betaalbaarheid en bereikbaarheid van de woningvoorraad, de huisvesting van specifieke doelgroepen en de kwaliteit en duurzaamheid van de woningvoorraad en de woonomgeving. </a:t>
            </a:r>
          </a:p>
          <a:p>
            <a:endParaRPr lang="nl-NL" dirty="0"/>
          </a:p>
          <a:p>
            <a:pPr lvl="0"/>
            <a:r>
              <a:rPr lang="nl-NL" dirty="0">
                <a:solidFill>
                  <a:srgbClr val="C00000"/>
                </a:solidFill>
              </a:rPr>
              <a:t>De gemeente maakt afspraken met zichzelf (het woningbedrijf)</a:t>
            </a:r>
          </a:p>
          <a:p>
            <a:r>
              <a:rPr lang="nl-NL" dirty="0">
                <a:solidFill>
                  <a:srgbClr val="C00000"/>
                </a:solidFill>
              </a:rPr>
              <a:t>De gemeente draagt op </a:t>
            </a:r>
            <a:r>
              <a:rPr lang="nl-NL" dirty="0" err="1">
                <a:solidFill>
                  <a:srgbClr val="C00000"/>
                </a:solidFill>
              </a:rPr>
              <a:t>op</a:t>
            </a:r>
            <a:r>
              <a:rPr lang="nl-NL" dirty="0">
                <a:solidFill>
                  <a:srgbClr val="C00000"/>
                </a:solidFill>
              </a:rPr>
              <a:t> welke terreinen het woningbedrijf dient te presteren </a:t>
            </a:r>
          </a:p>
        </p:txBody>
      </p:sp>
    </p:spTree>
    <p:extLst>
      <p:ext uri="{BB962C8B-B14F-4D97-AF65-F5344CB8AC3E}">
        <p14:creationId xmlns:p14="http://schemas.microsoft.com/office/powerpoint/2010/main" val="2878732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a:t>
            </a:r>
            <a:r>
              <a:rPr lang="nl-NL" dirty="0" err="1"/>
              <a:t>governance</a:t>
            </a:r>
            <a:endParaRPr lang="nl-NL" dirty="0"/>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normAutofit lnSpcReduction="10000"/>
          </a:bodyPr>
          <a:lstStyle/>
          <a:p>
            <a:pPr marL="0" indent="0">
              <a:buNone/>
            </a:pPr>
            <a:r>
              <a:rPr lang="nl-NL" b="1" dirty="0"/>
              <a:t>5. </a:t>
            </a:r>
            <a:r>
              <a:rPr lang="nl-NL" b="1" dirty="0" err="1"/>
              <a:t>Governance</a:t>
            </a:r>
            <a:r>
              <a:rPr lang="nl-NL" b="1" dirty="0"/>
              <a:t> </a:t>
            </a:r>
            <a:endParaRPr lang="nl-NL" dirty="0"/>
          </a:p>
          <a:p>
            <a:r>
              <a:rPr lang="nl-NL" dirty="0"/>
              <a:t>De Herziene Woningwet stelt regels aan de </a:t>
            </a:r>
            <a:r>
              <a:rPr lang="nl-NL" b="1" dirty="0"/>
              <a:t>kwaliteiten van bestuurders</a:t>
            </a:r>
            <a:r>
              <a:rPr lang="nl-NL" dirty="0"/>
              <a:t> en voor het </a:t>
            </a:r>
            <a:r>
              <a:rPr lang="nl-NL" b="1" dirty="0"/>
              <a:t>interne toezicht</a:t>
            </a:r>
            <a:r>
              <a:rPr lang="nl-NL" dirty="0"/>
              <a:t> van woningcorporaties (tezamen de </a:t>
            </a:r>
            <a:r>
              <a:rPr lang="nl-NL" i="1" dirty="0" err="1"/>
              <a:t>governance</a:t>
            </a:r>
            <a:r>
              <a:rPr lang="nl-NL" dirty="0"/>
              <a:t>). Voor leden van het bestuur en van de Raad van Toezicht van de woningcorporatie geldt een </a:t>
            </a:r>
            <a:r>
              <a:rPr lang="nl-NL" b="1" dirty="0"/>
              <a:t>'geschiktheidstoets</a:t>
            </a:r>
            <a:r>
              <a:rPr lang="nl-NL" dirty="0"/>
              <a:t>', die betrekking heeft op competenties en op antecedenten. </a:t>
            </a:r>
          </a:p>
          <a:p>
            <a:r>
              <a:rPr lang="nl-NL" dirty="0"/>
              <a:t>Er worden ook </a:t>
            </a:r>
            <a:r>
              <a:rPr lang="nl-NL" b="1" dirty="0"/>
              <a:t>beperkingen gesteld aan nevenfuncties</a:t>
            </a:r>
            <a:r>
              <a:rPr lang="nl-NL" dirty="0"/>
              <a:t> om belangenconflicten te voorkomen. De bestuurder mag onder meer geen functie hebben bij een </a:t>
            </a:r>
            <a:r>
              <a:rPr lang="nl-NL" b="1" dirty="0"/>
              <a:t>andere </a:t>
            </a:r>
            <a:r>
              <a:rPr lang="nl-NL" b="1" dirty="0">
                <a:solidFill>
                  <a:srgbClr val="C00000"/>
                </a:solidFill>
              </a:rPr>
              <a:t>woningcorporatie</a:t>
            </a:r>
            <a:r>
              <a:rPr lang="nl-NL" dirty="0"/>
              <a:t> en </a:t>
            </a:r>
            <a:r>
              <a:rPr lang="nl-NL" b="1" dirty="0"/>
              <a:t>geen lid zijn van het bestuur van een decentrale overheid (</a:t>
            </a:r>
            <a:r>
              <a:rPr lang="nl-NL" b="1" dirty="0">
                <a:solidFill>
                  <a:srgbClr val="C00000"/>
                </a:solidFill>
              </a:rPr>
              <a:t>gemeente</a:t>
            </a:r>
            <a:r>
              <a:rPr lang="nl-NL" dirty="0"/>
              <a:t>, provincie of waterschap). </a:t>
            </a:r>
          </a:p>
          <a:p>
            <a:r>
              <a:rPr lang="nl-NL" dirty="0"/>
              <a:t>Alle </a:t>
            </a:r>
            <a:r>
              <a:rPr lang="nl-NL" dirty="0" err="1"/>
              <a:t>governance</a:t>
            </a:r>
            <a:r>
              <a:rPr lang="nl-NL" dirty="0"/>
              <a:t> regels zijn er op gericht om de </a:t>
            </a:r>
            <a:r>
              <a:rPr lang="nl-NL" b="1" dirty="0"/>
              <a:t>professionaliteit en integriteit</a:t>
            </a:r>
            <a:r>
              <a:rPr lang="nl-NL" dirty="0"/>
              <a:t> van corporaties te bevorderen.</a:t>
            </a:r>
          </a:p>
          <a:p>
            <a:endParaRPr lang="nl-NL" dirty="0"/>
          </a:p>
          <a:p>
            <a:r>
              <a:rPr lang="nl-NL" dirty="0"/>
              <a:t>Bij gemeenten met een woningbedrijf vallen de rollen van </a:t>
            </a:r>
            <a:r>
              <a:rPr lang="nl-NL" b="1" u="sng" dirty="0"/>
              <a:t>bestuurder</a:t>
            </a:r>
            <a:r>
              <a:rPr lang="nl-NL" dirty="0"/>
              <a:t> van het woningbedrijf en </a:t>
            </a:r>
            <a:r>
              <a:rPr lang="nl-NL" b="1" u="sng" dirty="0"/>
              <a:t>lid van het gemeentebestuur</a:t>
            </a:r>
            <a:r>
              <a:rPr lang="nl-NL" dirty="0"/>
              <a:t> samen (in de persoon van de Wethouder). </a:t>
            </a:r>
          </a:p>
        </p:txBody>
      </p:sp>
    </p:spTree>
    <p:extLst>
      <p:ext uri="{BB962C8B-B14F-4D97-AF65-F5344CB8AC3E}">
        <p14:creationId xmlns:p14="http://schemas.microsoft.com/office/powerpoint/2010/main" val="1114828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E51696-96AA-4DD5-8A88-2F2979A81C69}"/>
              </a:ext>
            </a:extLst>
          </p:cNvPr>
          <p:cNvSpPr>
            <a:spLocks noGrp="1"/>
          </p:cNvSpPr>
          <p:nvPr>
            <p:ph type="title"/>
          </p:nvPr>
        </p:nvSpPr>
        <p:spPr/>
        <p:txBody>
          <a:bodyPr/>
          <a:lstStyle/>
          <a:p>
            <a:r>
              <a:rPr lang="nl-NL" dirty="0"/>
              <a:t>Woningwet 2015 – extern toezicht</a:t>
            </a:r>
          </a:p>
        </p:txBody>
      </p:sp>
      <p:sp>
        <p:nvSpPr>
          <p:cNvPr id="3" name="Tijdelijke aanduiding voor inhoud 2">
            <a:extLst>
              <a:ext uri="{FF2B5EF4-FFF2-40B4-BE49-F238E27FC236}">
                <a16:creationId xmlns:a16="http://schemas.microsoft.com/office/drawing/2014/main" id="{9644974A-828D-4AB6-B76E-3E5FD2044381}"/>
              </a:ext>
            </a:extLst>
          </p:cNvPr>
          <p:cNvSpPr>
            <a:spLocks noGrp="1"/>
          </p:cNvSpPr>
          <p:nvPr>
            <p:ph idx="1"/>
          </p:nvPr>
        </p:nvSpPr>
        <p:spPr/>
        <p:txBody>
          <a:bodyPr anchor="t"/>
          <a:lstStyle/>
          <a:p>
            <a:pPr marL="0" indent="0">
              <a:buNone/>
            </a:pPr>
            <a:r>
              <a:rPr lang="nl-NL" b="1" dirty="0"/>
              <a:t>6. Extern toezicht en Sanering </a:t>
            </a:r>
            <a:endParaRPr lang="nl-NL" dirty="0"/>
          </a:p>
          <a:p>
            <a:r>
              <a:rPr lang="nl-NL" i="1" dirty="0"/>
              <a:t>Autoriteit Woningcorporaties </a:t>
            </a:r>
            <a:endParaRPr lang="nl-NL" dirty="0"/>
          </a:p>
          <a:p>
            <a:r>
              <a:rPr lang="nl-NL" dirty="0"/>
              <a:t>Er komt een Autoriteit Woningcorporaties die integraal toezicht houdt op alle toegelaten instellingen (woningcorporaties). </a:t>
            </a:r>
          </a:p>
          <a:p>
            <a:r>
              <a:rPr lang="nl-NL" dirty="0"/>
              <a:t>Deze autoriteit beoordeelt het </a:t>
            </a:r>
            <a:r>
              <a:rPr lang="nl-NL" b="1" dirty="0"/>
              <a:t>financiële</a:t>
            </a:r>
            <a:r>
              <a:rPr lang="nl-NL" dirty="0"/>
              <a:t> en </a:t>
            </a:r>
            <a:r>
              <a:rPr lang="nl-NL" b="1" dirty="0"/>
              <a:t>volkshuisvestelijke beleid</a:t>
            </a:r>
            <a:r>
              <a:rPr lang="nl-NL" dirty="0"/>
              <a:t>, het </a:t>
            </a:r>
            <a:r>
              <a:rPr lang="nl-NL" b="1" dirty="0"/>
              <a:t>beheer en de financiële situatie</a:t>
            </a:r>
            <a:r>
              <a:rPr lang="nl-NL" dirty="0"/>
              <a:t> van de woningcorporatie en van haar dochtermaatschappijen. </a:t>
            </a:r>
          </a:p>
        </p:txBody>
      </p:sp>
    </p:spTree>
    <p:extLst>
      <p:ext uri="{BB962C8B-B14F-4D97-AF65-F5344CB8AC3E}">
        <p14:creationId xmlns:p14="http://schemas.microsoft.com/office/powerpoint/2010/main" val="17544492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F93316-82C0-40AF-AE3B-F062A4B72F27}"/>
              </a:ext>
            </a:extLst>
          </p:cNvPr>
          <p:cNvSpPr>
            <a:spLocks noGrp="1"/>
          </p:cNvSpPr>
          <p:nvPr>
            <p:ph type="title"/>
          </p:nvPr>
        </p:nvSpPr>
        <p:spPr/>
        <p:txBody>
          <a:bodyPr/>
          <a:lstStyle/>
          <a:p>
            <a:r>
              <a:rPr lang="nl-NL" dirty="0"/>
              <a:t>Woningwet 2015	- Samenvatting - 1</a:t>
            </a:r>
          </a:p>
        </p:txBody>
      </p:sp>
      <p:sp>
        <p:nvSpPr>
          <p:cNvPr id="3" name="Tijdelijke aanduiding voor inhoud 2">
            <a:extLst>
              <a:ext uri="{FF2B5EF4-FFF2-40B4-BE49-F238E27FC236}">
                <a16:creationId xmlns:a16="http://schemas.microsoft.com/office/drawing/2014/main" id="{D6D2B95F-1FF5-48B9-BBFC-D7AA899EA4D6}"/>
              </a:ext>
            </a:extLst>
          </p:cNvPr>
          <p:cNvSpPr>
            <a:spLocks noGrp="1"/>
          </p:cNvSpPr>
          <p:nvPr>
            <p:ph idx="1"/>
          </p:nvPr>
        </p:nvSpPr>
        <p:spPr/>
        <p:txBody>
          <a:bodyPr anchor="t"/>
          <a:lstStyle/>
          <a:p>
            <a:pPr marL="0" indent="0">
              <a:buNone/>
            </a:pPr>
            <a:r>
              <a:rPr lang="nl-NL" dirty="0"/>
              <a:t>Samenvatting</a:t>
            </a:r>
          </a:p>
          <a:p>
            <a:r>
              <a:rPr lang="nl-NL" dirty="0"/>
              <a:t>Kerntaak corporatie en kerntaken gemeente</a:t>
            </a:r>
          </a:p>
          <a:p>
            <a:pPr lvl="1"/>
            <a:r>
              <a:rPr lang="nl-NL" dirty="0"/>
              <a:t>(Gemeentewet)</a:t>
            </a:r>
          </a:p>
          <a:p>
            <a:r>
              <a:rPr lang="nl-NL" dirty="0"/>
              <a:t>Rolconflict in bestuur, uitvoerder en toetser</a:t>
            </a:r>
          </a:p>
          <a:p>
            <a:r>
              <a:rPr lang="nl-NL" dirty="0"/>
              <a:t>Bestemming maatschappelijk bestemd vermogen</a:t>
            </a:r>
          </a:p>
          <a:p>
            <a:pPr lvl="1"/>
            <a:r>
              <a:rPr lang="nl-NL" dirty="0"/>
              <a:t>Wat is de taak van de gemeente met het eigen vermogen?</a:t>
            </a:r>
          </a:p>
          <a:p>
            <a:r>
              <a:rPr lang="nl-NL" dirty="0"/>
              <a:t>Vastgoed wordt tegen marktwaarde getaxeerd</a:t>
            </a:r>
          </a:p>
          <a:p>
            <a:pPr lvl="1"/>
            <a:r>
              <a:rPr lang="nl-NL" dirty="0"/>
              <a:t>Handboek waarderen</a:t>
            </a:r>
          </a:p>
          <a:p>
            <a:r>
              <a:rPr lang="nl-NL" dirty="0" err="1"/>
              <a:t>Governance</a:t>
            </a:r>
            <a:endParaRPr lang="nl-NL" dirty="0"/>
          </a:p>
          <a:p>
            <a:pPr lvl="1"/>
            <a:endParaRPr lang="nl-NL" dirty="0"/>
          </a:p>
          <a:p>
            <a:endParaRPr lang="nl-NL" dirty="0"/>
          </a:p>
        </p:txBody>
      </p:sp>
    </p:spTree>
    <p:extLst>
      <p:ext uri="{BB962C8B-B14F-4D97-AF65-F5344CB8AC3E}">
        <p14:creationId xmlns:p14="http://schemas.microsoft.com/office/powerpoint/2010/main" val="39136446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F93316-82C0-40AF-AE3B-F062A4B72F27}"/>
              </a:ext>
            </a:extLst>
          </p:cNvPr>
          <p:cNvSpPr>
            <a:spLocks noGrp="1"/>
          </p:cNvSpPr>
          <p:nvPr>
            <p:ph type="title"/>
          </p:nvPr>
        </p:nvSpPr>
        <p:spPr/>
        <p:txBody>
          <a:bodyPr/>
          <a:lstStyle/>
          <a:p>
            <a:r>
              <a:rPr lang="nl-NL" dirty="0"/>
              <a:t>Woningwet 2015	- Samenvatting - 2</a:t>
            </a:r>
          </a:p>
        </p:txBody>
      </p:sp>
      <p:sp>
        <p:nvSpPr>
          <p:cNvPr id="3" name="Tijdelijke aanduiding voor inhoud 2">
            <a:extLst>
              <a:ext uri="{FF2B5EF4-FFF2-40B4-BE49-F238E27FC236}">
                <a16:creationId xmlns:a16="http://schemas.microsoft.com/office/drawing/2014/main" id="{D6D2B95F-1FF5-48B9-BBFC-D7AA899EA4D6}"/>
              </a:ext>
            </a:extLst>
          </p:cNvPr>
          <p:cNvSpPr>
            <a:spLocks noGrp="1"/>
          </p:cNvSpPr>
          <p:nvPr>
            <p:ph idx="1"/>
          </p:nvPr>
        </p:nvSpPr>
        <p:spPr/>
        <p:txBody>
          <a:bodyPr anchor="t"/>
          <a:lstStyle/>
          <a:p>
            <a:pPr marL="0" indent="0">
              <a:buNone/>
            </a:pPr>
            <a:r>
              <a:rPr lang="nl-NL" dirty="0"/>
              <a:t>Samenvatting</a:t>
            </a:r>
          </a:p>
          <a:p>
            <a:r>
              <a:rPr lang="nl-NL" dirty="0" err="1"/>
              <a:t>Governance</a:t>
            </a:r>
            <a:endParaRPr lang="nl-NL" dirty="0"/>
          </a:p>
          <a:p>
            <a:endParaRPr lang="nl-NL" dirty="0"/>
          </a:p>
          <a:p>
            <a:pPr lvl="1"/>
            <a:endParaRPr lang="nl-NL" dirty="0"/>
          </a:p>
          <a:p>
            <a:endParaRPr lang="nl-NL" dirty="0"/>
          </a:p>
        </p:txBody>
      </p:sp>
    </p:spTree>
    <p:extLst>
      <p:ext uri="{BB962C8B-B14F-4D97-AF65-F5344CB8AC3E}">
        <p14:creationId xmlns:p14="http://schemas.microsoft.com/office/powerpoint/2010/main" val="1903554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a:t>Kernproblemen woningbedrijven</a:t>
            </a:r>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dirty="0"/>
              <a:t>Gemeente </a:t>
            </a:r>
            <a:r>
              <a:rPr lang="nl-NL" dirty="0">
                <a:sym typeface="Wingdings" panose="05000000000000000000" pitchFamily="2" charset="2"/>
              </a:rPr>
              <a:t> sociale verhuurder</a:t>
            </a:r>
            <a:endParaRPr lang="nl-NL" dirty="0"/>
          </a:p>
        </p:txBody>
      </p:sp>
    </p:spTree>
    <p:extLst>
      <p:ext uri="{BB962C8B-B14F-4D97-AF65-F5344CB8AC3E}">
        <p14:creationId xmlns:p14="http://schemas.microsoft.com/office/powerpoint/2010/main" val="203463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B9BB171-6060-4E29-BACC-40647FB95BD9}"/>
              </a:ext>
            </a:extLst>
          </p:cNvPr>
          <p:cNvSpPr>
            <a:spLocks noGrp="1"/>
          </p:cNvSpPr>
          <p:nvPr>
            <p:ph type="title"/>
          </p:nvPr>
        </p:nvSpPr>
        <p:spPr/>
        <p:txBody>
          <a:bodyPr/>
          <a:lstStyle/>
          <a:p>
            <a:r>
              <a:rPr lang="nl-NL" dirty="0"/>
              <a:t>Meerdere Problemen</a:t>
            </a:r>
          </a:p>
        </p:txBody>
      </p:sp>
      <p:sp>
        <p:nvSpPr>
          <p:cNvPr id="5" name="Tijdelijke aanduiding voor inhoud 4">
            <a:extLst>
              <a:ext uri="{FF2B5EF4-FFF2-40B4-BE49-F238E27FC236}">
                <a16:creationId xmlns:a16="http://schemas.microsoft.com/office/drawing/2014/main" id="{983505F3-A54E-4FCB-96F2-9057A9B29364}"/>
              </a:ext>
            </a:extLst>
          </p:cNvPr>
          <p:cNvSpPr>
            <a:spLocks noGrp="1"/>
          </p:cNvSpPr>
          <p:nvPr>
            <p:ph idx="1"/>
          </p:nvPr>
        </p:nvSpPr>
        <p:spPr/>
        <p:txBody>
          <a:bodyPr anchor="t">
            <a:normAutofit/>
          </a:bodyPr>
          <a:lstStyle/>
          <a:p>
            <a:pPr marL="0" indent="0">
              <a:buNone/>
            </a:pPr>
            <a:r>
              <a:rPr lang="nl-NL" dirty="0"/>
              <a:t>Er zijn meerdere problemen</a:t>
            </a:r>
          </a:p>
          <a:p>
            <a:r>
              <a:rPr lang="nl-NL" dirty="0"/>
              <a:t>Vacuüm in positie en regelgeving</a:t>
            </a:r>
          </a:p>
          <a:p>
            <a:pPr lvl="1"/>
            <a:r>
              <a:rPr lang="nl-NL" dirty="0"/>
              <a:t>Vastgoedbedrijf onder regelgeving voor een gemeente: het BBV</a:t>
            </a:r>
          </a:p>
          <a:p>
            <a:pPr lvl="1"/>
            <a:r>
              <a:rPr lang="nl-NL" dirty="0"/>
              <a:t>Feitelijk dezelfde rol en doelstellingen als een Woningcorporatie </a:t>
            </a:r>
          </a:p>
          <a:p>
            <a:pPr lvl="1"/>
            <a:r>
              <a:rPr lang="nl-NL" dirty="0"/>
              <a:t>Formeel geen Woningcorporatie onder Woningwet 2015</a:t>
            </a:r>
          </a:p>
          <a:p>
            <a:pPr lvl="1"/>
            <a:r>
              <a:rPr lang="nl-NL" b="1" u="sng" dirty="0"/>
              <a:t>Vreemde uitwerking; niet realistische waardering van het woningvastgoed</a:t>
            </a:r>
          </a:p>
          <a:p>
            <a:r>
              <a:rPr lang="nl-NL" dirty="0"/>
              <a:t>Bedrijf binnen Bestuursorgaan</a:t>
            </a:r>
          </a:p>
          <a:p>
            <a:pPr lvl="1"/>
            <a:r>
              <a:rPr lang="nl-NL" dirty="0">
                <a:sym typeface="Wingdings" panose="05000000000000000000" pitchFamily="2" charset="2"/>
              </a:rPr>
              <a:t>Competentie en Toezicht : Kleine organisatie</a:t>
            </a:r>
          </a:p>
          <a:p>
            <a:pPr lvl="1"/>
            <a:r>
              <a:rPr lang="nl-NL" dirty="0" err="1">
                <a:sym typeface="Wingdings" panose="05000000000000000000" pitchFamily="2" charset="2"/>
              </a:rPr>
              <a:t>Governance</a:t>
            </a:r>
            <a:r>
              <a:rPr lang="nl-NL" dirty="0">
                <a:sym typeface="Wingdings" panose="05000000000000000000" pitchFamily="2" charset="2"/>
              </a:rPr>
              <a:t> : Dubbele rollen en petten</a:t>
            </a:r>
            <a:endParaRPr lang="nl-NL" b="1" u="sng" dirty="0"/>
          </a:p>
        </p:txBody>
      </p:sp>
    </p:spTree>
    <p:extLst>
      <p:ext uri="{BB962C8B-B14F-4D97-AF65-F5344CB8AC3E}">
        <p14:creationId xmlns:p14="http://schemas.microsoft.com/office/powerpoint/2010/main" val="382399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B9BB171-6060-4E29-BACC-40647FB95BD9}"/>
              </a:ext>
            </a:extLst>
          </p:cNvPr>
          <p:cNvSpPr>
            <a:spLocks noGrp="1"/>
          </p:cNvSpPr>
          <p:nvPr>
            <p:ph type="title"/>
          </p:nvPr>
        </p:nvSpPr>
        <p:spPr/>
        <p:txBody>
          <a:bodyPr/>
          <a:lstStyle/>
          <a:p>
            <a:r>
              <a:rPr lang="nl-NL" dirty="0"/>
              <a:t>gemeente en woningverhuur</a:t>
            </a:r>
          </a:p>
        </p:txBody>
      </p:sp>
      <p:sp>
        <p:nvSpPr>
          <p:cNvPr id="5" name="Tijdelijke aanduiding voor inhoud 4">
            <a:extLst>
              <a:ext uri="{FF2B5EF4-FFF2-40B4-BE49-F238E27FC236}">
                <a16:creationId xmlns:a16="http://schemas.microsoft.com/office/drawing/2014/main" id="{983505F3-A54E-4FCB-96F2-9057A9B29364}"/>
              </a:ext>
            </a:extLst>
          </p:cNvPr>
          <p:cNvSpPr>
            <a:spLocks noGrp="1"/>
          </p:cNvSpPr>
          <p:nvPr>
            <p:ph idx="1"/>
          </p:nvPr>
        </p:nvSpPr>
        <p:spPr/>
        <p:txBody>
          <a:bodyPr anchor="t">
            <a:normAutofit lnSpcReduction="10000"/>
          </a:bodyPr>
          <a:lstStyle/>
          <a:p>
            <a:r>
              <a:rPr lang="nl-NL" dirty="0"/>
              <a:t>BBV </a:t>
            </a:r>
            <a:r>
              <a:rPr lang="nl-NL" dirty="0">
                <a:sym typeface="Wingdings" panose="05000000000000000000" pitchFamily="2" charset="2"/>
              </a:rPr>
              <a:t> Vastgoedexploitatie</a:t>
            </a:r>
          </a:p>
          <a:p>
            <a:pPr lvl="1"/>
            <a:r>
              <a:rPr lang="nl-NL" dirty="0"/>
              <a:t>Administratie en Jaarstukken zonder inzicht</a:t>
            </a:r>
          </a:p>
          <a:p>
            <a:pPr lvl="1"/>
            <a:r>
              <a:rPr lang="nl-NL" dirty="0"/>
              <a:t>Operationeel niveau; Geen financiële sturing</a:t>
            </a:r>
          </a:p>
          <a:p>
            <a:pPr lvl="1"/>
            <a:r>
              <a:rPr lang="nl-NL" dirty="0"/>
              <a:t>Vastgelegd vermogen in verouderd bezit dat niet aan wensen en doelen voldoet.</a:t>
            </a:r>
            <a:endParaRPr lang="nl-NL" dirty="0">
              <a:sym typeface="Wingdings" panose="05000000000000000000" pitchFamily="2" charset="2"/>
            </a:endParaRPr>
          </a:p>
          <a:p>
            <a:r>
              <a:rPr lang="nl-NL" dirty="0">
                <a:sym typeface="Wingdings" panose="05000000000000000000" pitchFamily="2" charset="2"/>
              </a:rPr>
              <a:t>BBV  Woningwet 2015</a:t>
            </a:r>
          </a:p>
          <a:p>
            <a:pPr lvl="1"/>
            <a:r>
              <a:rPr lang="nl-NL" dirty="0">
                <a:sym typeface="Wingdings" panose="05000000000000000000" pitchFamily="2" charset="2"/>
              </a:rPr>
              <a:t>Waardering vastgoed: Boekwaarde  Marktwaarde in verhuurde staat</a:t>
            </a:r>
          </a:p>
          <a:p>
            <a:pPr lvl="1"/>
            <a:r>
              <a:rPr lang="nl-NL" dirty="0">
                <a:sym typeface="Wingdings" panose="05000000000000000000" pitchFamily="2" charset="2"/>
              </a:rPr>
              <a:t>Reële waarde van woningvastgoed is veel hoger dan uit Jaarstukken blijkt</a:t>
            </a:r>
          </a:p>
          <a:p>
            <a:pPr lvl="1"/>
            <a:r>
              <a:rPr lang="nl-NL" dirty="0">
                <a:sym typeface="Wingdings" panose="05000000000000000000" pitchFamily="2" charset="2"/>
              </a:rPr>
              <a:t>Verborgen gemeenschapsgeld</a:t>
            </a:r>
          </a:p>
          <a:p>
            <a:pPr lvl="1"/>
            <a:r>
              <a:rPr lang="nl-NL" dirty="0">
                <a:sym typeface="Wingdings" panose="05000000000000000000" pitchFamily="2" charset="2"/>
              </a:rPr>
              <a:t>Hoge kosten van huisvesting: 50-80 procent van Eigen Vermogen gemeenten!</a:t>
            </a:r>
          </a:p>
          <a:p>
            <a:pPr lvl="1"/>
            <a:r>
              <a:rPr lang="nl-NL" dirty="0">
                <a:sym typeface="Wingdings" panose="05000000000000000000" pitchFamily="2" charset="2"/>
              </a:rPr>
              <a:t>Wethouder met meerdere petten op: Bestuurder, Bedrijfsleider, Toetser</a:t>
            </a:r>
            <a:endParaRPr lang="nl-NL" dirty="0"/>
          </a:p>
          <a:p>
            <a:endParaRPr lang="nl-NL" dirty="0"/>
          </a:p>
        </p:txBody>
      </p:sp>
    </p:spTree>
    <p:extLst>
      <p:ext uri="{BB962C8B-B14F-4D97-AF65-F5344CB8AC3E}">
        <p14:creationId xmlns:p14="http://schemas.microsoft.com/office/powerpoint/2010/main" val="3323802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DD304B-81DA-412E-8816-4E109A8E6664}"/>
              </a:ext>
            </a:extLst>
          </p:cNvPr>
          <p:cNvSpPr>
            <a:spLocks noGrp="1"/>
          </p:cNvSpPr>
          <p:nvPr>
            <p:ph type="ctrTitle"/>
          </p:nvPr>
        </p:nvSpPr>
        <p:spPr/>
        <p:txBody>
          <a:bodyPr/>
          <a:lstStyle/>
          <a:p>
            <a:r>
              <a:rPr lang="nl-NL" dirty="0"/>
              <a:t>pauze</a:t>
            </a:r>
          </a:p>
        </p:txBody>
      </p:sp>
      <p:sp>
        <p:nvSpPr>
          <p:cNvPr id="3" name="Ondertitel 2">
            <a:extLst>
              <a:ext uri="{FF2B5EF4-FFF2-40B4-BE49-F238E27FC236}">
                <a16:creationId xmlns:a16="http://schemas.microsoft.com/office/drawing/2014/main" id="{9255F99E-2CFA-4193-AC55-224279D0E5F1}"/>
              </a:ext>
            </a:extLst>
          </p:cNvPr>
          <p:cNvSpPr>
            <a:spLocks noGrp="1"/>
          </p:cNvSpPr>
          <p:nvPr>
            <p:ph type="subTitle" idx="1"/>
          </p:nvPr>
        </p:nvSpPr>
        <p:spPr/>
        <p:txBody>
          <a:bodyPr/>
          <a:lstStyle/>
          <a:p>
            <a:r>
              <a:rPr lang="nl-NL" dirty="0"/>
              <a:t>Na de pauze aanpak en oplossing</a:t>
            </a:r>
          </a:p>
        </p:txBody>
      </p:sp>
    </p:spTree>
    <p:extLst>
      <p:ext uri="{BB962C8B-B14F-4D97-AF65-F5344CB8AC3E}">
        <p14:creationId xmlns:p14="http://schemas.microsoft.com/office/powerpoint/2010/main" val="363249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21B8766-2D1A-4EFA-95F0-138695FF65B8}"/>
              </a:ext>
            </a:extLst>
          </p:cNvPr>
          <p:cNvSpPr>
            <a:spLocks noGrp="1"/>
          </p:cNvSpPr>
          <p:nvPr>
            <p:ph type="title"/>
          </p:nvPr>
        </p:nvSpPr>
        <p:spPr/>
        <p:txBody>
          <a:bodyPr/>
          <a:lstStyle/>
          <a:p>
            <a:r>
              <a:rPr lang="nl-NL" dirty="0"/>
              <a:t>uitgangssituatie en VRAAGSTELLING</a:t>
            </a:r>
          </a:p>
        </p:txBody>
      </p:sp>
      <p:sp>
        <p:nvSpPr>
          <p:cNvPr id="5" name="Tijdelijke aanduiding voor inhoud 4">
            <a:extLst>
              <a:ext uri="{FF2B5EF4-FFF2-40B4-BE49-F238E27FC236}">
                <a16:creationId xmlns:a16="http://schemas.microsoft.com/office/drawing/2014/main" id="{A8AAA623-ED3A-4B16-87FA-D7F83B54D6BF}"/>
              </a:ext>
            </a:extLst>
          </p:cNvPr>
          <p:cNvSpPr>
            <a:spLocks noGrp="1"/>
          </p:cNvSpPr>
          <p:nvPr>
            <p:ph idx="1"/>
          </p:nvPr>
        </p:nvSpPr>
        <p:spPr/>
        <p:txBody>
          <a:bodyPr anchor="t">
            <a:normAutofit/>
          </a:bodyPr>
          <a:lstStyle/>
          <a:p>
            <a:r>
              <a:rPr lang="nl-NL" dirty="0"/>
              <a:t>Gemeentelijke woningbedrijven verkeren in een vacuüm, niet als bewuste uitzonderingspositie, </a:t>
            </a:r>
            <a:br>
              <a:rPr lang="nl-NL" dirty="0"/>
            </a:br>
            <a:r>
              <a:rPr lang="nl-NL" dirty="0"/>
              <a:t>maar als zeldzaam fenomeen volledig over het hoofd gezien.</a:t>
            </a:r>
          </a:p>
          <a:p>
            <a:endParaRPr lang="nl-NL" dirty="0"/>
          </a:p>
          <a:p>
            <a:r>
              <a:rPr lang="nl-NL" dirty="0"/>
              <a:t>Gemeentelijke woningbedrijven zitten klem tussen conflicterende regelgeving,</a:t>
            </a:r>
            <a:br>
              <a:rPr lang="nl-NL" dirty="0"/>
            </a:br>
            <a:r>
              <a:rPr lang="nl-NL" dirty="0"/>
              <a:t>onderworpen aan het Besluit Begroten en Verantwoorden voor gemeentelijke overheden,</a:t>
            </a:r>
            <a:br>
              <a:rPr lang="nl-NL" dirty="0"/>
            </a:br>
            <a:r>
              <a:rPr lang="nl-NL" dirty="0"/>
              <a:t>maar niet onder de regelgeving van de Woningwet 2015 voor woningcorporaties</a:t>
            </a:r>
            <a:br>
              <a:rPr lang="nl-NL" dirty="0"/>
            </a:br>
            <a:r>
              <a:rPr lang="nl-NL" dirty="0"/>
              <a:t>terwijl wel een overeenkomstige taak wordt vervuld.</a:t>
            </a:r>
          </a:p>
          <a:p>
            <a:endParaRPr lang="nl-NL" dirty="0"/>
          </a:p>
          <a:p>
            <a:r>
              <a:rPr lang="nl-NL" dirty="0"/>
              <a:t>Wat heeft deze situatie voor gevolgen voor Woningbedrijven </a:t>
            </a:r>
            <a:br>
              <a:rPr lang="nl-NL" dirty="0"/>
            </a:br>
            <a:r>
              <a:rPr lang="nl-NL" dirty="0"/>
              <a:t>en hoe kunnen de vijf Woningbedrijven het beste omgaan met deze situatie ?</a:t>
            </a:r>
          </a:p>
        </p:txBody>
      </p:sp>
    </p:spTree>
    <p:extLst>
      <p:ext uri="{BB962C8B-B14F-4D97-AF65-F5344CB8AC3E}">
        <p14:creationId xmlns:p14="http://schemas.microsoft.com/office/powerpoint/2010/main" val="353322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21B8766-2D1A-4EFA-95F0-138695FF65B8}"/>
              </a:ext>
            </a:extLst>
          </p:cNvPr>
          <p:cNvSpPr>
            <a:spLocks noGrp="1"/>
          </p:cNvSpPr>
          <p:nvPr>
            <p:ph type="title"/>
          </p:nvPr>
        </p:nvSpPr>
        <p:spPr/>
        <p:txBody>
          <a:bodyPr/>
          <a:lstStyle/>
          <a:p>
            <a:r>
              <a:rPr lang="nl-NL" dirty="0"/>
              <a:t>programma</a:t>
            </a:r>
          </a:p>
        </p:txBody>
      </p:sp>
      <p:sp>
        <p:nvSpPr>
          <p:cNvPr id="5" name="Tijdelijke aanduiding voor inhoud 4">
            <a:extLst>
              <a:ext uri="{FF2B5EF4-FFF2-40B4-BE49-F238E27FC236}">
                <a16:creationId xmlns:a16="http://schemas.microsoft.com/office/drawing/2014/main" id="{A8AAA623-ED3A-4B16-87FA-D7F83B54D6BF}"/>
              </a:ext>
            </a:extLst>
          </p:cNvPr>
          <p:cNvSpPr>
            <a:spLocks noGrp="1"/>
          </p:cNvSpPr>
          <p:nvPr>
            <p:ph idx="1"/>
          </p:nvPr>
        </p:nvSpPr>
        <p:spPr/>
        <p:txBody>
          <a:bodyPr anchor="t">
            <a:normAutofit fontScale="92500" lnSpcReduction="20000"/>
          </a:bodyPr>
          <a:lstStyle/>
          <a:p>
            <a:pPr marL="0" indent="0">
              <a:buNone/>
            </a:pPr>
            <a:r>
              <a:rPr lang="nl-NL" dirty="0"/>
              <a:t>Deel 1 – De Situatie</a:t>
            </a:r>
          </a:p>
          <a:p>
            <a:pPr marL="342900" indent="-342900">
              <a:buFont typeface="+mj-lt"/>
              <a:buAutoNum type="arabicPeriod"/>
            </a:pPr>
            <a:r>
              <a:rPr lang="nl-NL" dirty="0"/>
              <a:t>Gemeenten en regels m.b.t. woningvastgoed</a:t>
            </a:r>
          </a:p>
          <a:p>
            <a:pPr marL="342900" indent="-342900">
              <a:buFont typeface="+mj-lt"/>
              <a:buAutoNum type="arabicPeriod"/>
            </a:pPr>
            <a:r>
              <a:rPr lang="nl-NL" dirty="0"/>
              <a:t>Sociale verhuurders en regels m.b.t. sociale verhuur</a:t>
            </a:r>
          </a:p>
          <a:p>
            <a:pPr marL="342900" indent="-342900">
              <a:buFont typeface="+mj-lt"/>
              <a:buAutoNum type="arabicPeriod"/>
            </a:pPr>
            <a:r>
              <a:rPr lang="nl-NL" dirty="0"/>
              <a:t>Financieel Vastgoedmanagement</a:t>
            </a:r>
          </a:p>
          <a:p>
            <a:r>
              <a:rPr lang="nl-NL" dirty="0"/>
              <a:t>Fricties bij Gemeentelijke Woningbedrijven</a:t>
            </a:r>
          </a:p>
          <a:p>
            <a:pPr marL="0" indent="0" algn="r">
              <a:buNone/>
            </a:pPr>
            <a:r>
              <a:rPr lang="nl-NL" dirty="0"/>
              <a:t>PAUZE</a:t>
            </a:r>
          </a:p>
          <a:p>
            <a:pPr marL="0" indent="0">
              <a:buNone/>
            </a:pPr>
            <a:r>
              <a:rPr lang="nl-NL" dirty="0"/>
              <a:t>Deel 2 – De Aanpak</a:t>
            </a:r>
          </a:p>
          <a:p>
            <a:r>
              <a:rPr lang="nl-NL" dirty="0"/>
              <a:t>Aanpak en oplossing</a:t>
            </a:r>
          </a:p>
          <a:p>
            <a:r>
              <a:rPr lang="nl-NL" dirty="0"/>
              <a:t>Verzelfstandiging + Waardering</a:t>
            </a:r>
          </a:p>
          <a:p>
            <a:r>
              <a:rPr lang="nl-NL" dirty="0"/>
              <a:t>Actief Portefeuillemanagement</a:t>
            </a:r>
          </a:p>
          <a:p>
            <a:r>
              <a:rPr lang="nl-NL" dirty="0"/>
              <a:t>Van Bezit naar Regie</a:t>
            </a:r>
          </a:p>
        </p:txBody>
      </p:sp>
    </p:spTree>
    <p:extLst>
      <p:ext uri="{BB962C8B-B14F-4D97-AF65-F5344CB8AC3E}">
        <p14:creationId xmlns:p14="http://schemas.microsoft.com/office/powerpoint/2010/main" val="3562919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a:t>0/ Stand van zaken</a:t>
            </a:r>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dirty="0"/>
              <a:t>Regels voor gemeentes</a:t>
            </a:r>
          </a:p>
        </p:txBody>
      </p:sp>
    </p:spTree>
    <p:extLst>
      <p:ext uri="{BB962C8B-B14F-4D97-AF65-F5344CB8AC3E}">
        <p14:creationId xmlns:p14="http://schemas.microsoft.com/office/powerpoint/2010/main" val="1480506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5039D-0FB6-4DFD-BC33-44D7AA1AA047}"/>
              </a:ext>
            </a:extLst>
          </p:cNvPr>
          <p:cNvSpPr>
            <a:spLocks noGrp="1"/>
          </p:cNvSpPr>
          <p:nvPr>
            <p:ph type="title"/>
          </p:nvPr>
        </p:nvSpPr>
        <p:spPr/>
        <p:txBody>
          <a:bodyPr/>
          <a:lstStyle/>
          <a:p>
            <a:r>
              <a:rPr lang="nl-NL" dirty="0"/>
              <a:t>1/ Gemeente en woningvastgoed</a:t>
            </a:r>
          </a:p>
        </p:txBody>
      </p:sp>
      <p:sp>
        <p:nvSpPr>
          <p:cNvPr id="3" name="Tijdelijke aanduiding voor tekst 2">
            <a:extLst>
              <a:ext uri="{FF2B5EF4-FFF2-40B4-BE49-F238E27FC236}">
                <a16:creationId xmlns:a16="http://schemas.microsoft.com/office/drawing/2014/main" id="{944B555A-29AD-47B3-8003-D78148D5A44B}"/>
              </a:ext>
            </a:extLst>
          </p:cNvPr>
          <p:cNvSpPr>
            <a:spLocks noGrp="1"/>
          </p:cNvSpPr>
          <p:nvPr>
            <p:ph type="body" idx="1"/>
          </p:nvPr>
        </p:nvSpPr>
        <p:spPr/>
        <p:txBody>
          <a:bodyPr/>
          <a:lstStyle/>
          <a:p>
            <a:r>
              <a:rPr lang="nl-NL" dirty="0"/>
              <a:t>Regels voor gemeentes</a:t>
            </a:r>
          </a:p>
        </p:txBody>
      </p:sp>
    </p:spTree>
    <p:extLst>
      <p:ext uri="{BB962C8B-B14F-4D97-AF65-F5344CB8AC3E}">
        <p14:creationId xmlns:p14="http://schemas.microsoft.com/office/powerpoint/2010/main" val="208052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85444-44E7-422F-9133-6D8A8584B4D5}"/>
              </a:ext>
            </a:extLst>
          </p:cNvPr>
          <p:cNvSpPr>
            <a:spLocks noGrp="1"/>
          </p:cNvSpPr>
          <p:nvPr>
            <p:ph type="title"/>
          </p:nvPr>
        </p:nvSpPr>
        <p:spPr/>
        <p:txBody>
          <a:bodyPr/>
          <a:lstStyle/>
          <a:p>
            <a:r>
              <a:rPr lang="nl-NL" dirty="0"/>
              <a:t>Regelgeving voor gemeenten – het </a:t>
            </a:r>
            <a:r>
              <a:rPr lang="nl-NL" dirty="0" err="1"/>
              <a:t>bbv</a:t>
            </a:r>
            <a:endParaRPr lang="nl-NL" dirty="0"/>
          </a:p>
        </p:txBody>
      </p:sp>
      <p:sp>
        <p:nvSpPr>
          <p:cNvPr id="3" name="Tijdelijke aanduiding voor inhoud 2">
            <a:extLst>
              <a:ext uri="{FF2B5EF4-FFF2-40B4-BE49-F238E27FC236}">
                <a16:creationId xmlns:a16="http://schemas.microsoft.com/office/drawing/2014/main" id="{5CE93811-02B7-400D-873F-7E76CEFE6E9D}"/>
              </a:ext>
            </a:extLst>
          </p:cNvPr>
          <p:cNvSpPr>
            <a:spLocks noGrp="1"/>
          </p:cNvSpPr>
          <p:nvPr>
            <p:ph idx="1"/>
          </p:nvPr>
        </p:nvSpPr>
        <p:spPr/>
        <p:txBody>
          <a:bodyPr anchor="t">
            <a:normAutofit fontScale="85000" lnSpcReduction="10000"/>
          </a:bodyPr>
          <a:lstStyle/>
          <a:p>
            <a:pPr marL="0" indent="0">
              <a:buNone/>
            </a:pPr>
            <a:r>
              <a:rPr lang="nl-NL" altLang="nl-NL" sz="1900" dirty="0">
                <a:solidFill>
                  <a:srgbClr val="C00000"/>
                </a:solidFill>
                <a:latin typeface="&amp;quot"/>
              </a:rPr>
              <a:t>Wat doet de commissie BBV?</a:t>
            </a:r>
          </a:p>
          <a:p>
            <a:pPr marL="0" indent="0">
              <a:buNone/>
            </a:pPr>
            <a:r>
              <a:rPr lang="nl-NL" altLang="nl-NL" sz="1800" dirty="0">
                <a:solidFill>
                  <a:srgbClr val="262626"/>
                </a:solidFill>
                <a:latin typeface="&amp;quot"/>
              </a:rPr>
              <a:t>Het is wettelijk vastgelegd dat </a:t>
            </a:r>
            <a:r>
              <a:rPr lang="nl-NL" altLang="nl-NL" sz="1800" dirty="0">
                <a:solidFill>
                  <a:srgbClr val="C00000"/>
                </a:solidFill>
                <a:latin typeface="&amp;quot"/>
              </a:rPr>
              <a:t>gemeenten</a:t>
            </a:r>
            <a:r>
              <a:rPr lang="nl-NL" altLang="nl-NL" sz="1800" dirty="0">
                <a:solidFill>
                  <a:srgbClr val="262626"/>
                </a:solidFill>
                <a:latin typeface="&amp;quot"/>
              </a:rPr>
              <a:t>, provincies en waterschappen jaarlijks begrotings- en verantwoordingsstukken moeten opstellen. Voor gemeenten en provincies is de regelgeving hieromtrent vastgelegd in het </a:t>
            </a:r>
            <a:r>
              <a:rPr lang="nl-NL" altLang="nl-NL" sz="1800" dirty="0">
                <a:solidFill>
                  <a:srgbClr val="C00000"/>
                </a:solidFill>
                <a:latin typeface="&amp;quot"/>
              </a:rPr>
              <a:t>Besluit begroting en verantwoording</a:t>
            </a:r>
            <a:r>
              <a:rPr lang="nl-NL" altLang="nl-NL" sz="1800" dirty="0">
                <a:solidFill>
                  <a:srgbClr val="262626"/>
                </a:solidFill>
                <a:latin typeface="&amp;quot"/>
              </a:rPr>
              <a:t> (BBV). </a:t>
            </a:r>
          </a:p>
          <a:p>
            <a:pPr marL="0" indent="0">
              <a:buNone/>
            </a:pPr>
            <a:r>
              <a:rPr lang="nl-NL" dirty="0"/>
              <a:t>In het BBV is opgenomen dat er een commissie is voor het Besluit begroting en verantwoording (commissie BBV) met als taak zorg te dragen voor een eenduidige uitvoering en toepassing van het BBV.</a:t>
            </a:r>
            <a:endParaRPr lang="nl-NL" altLang="nl-NL" sz="2800" dirty="0">
              <a:solidFill>
                <a:schemeClr val="tx1"/>
              </a:solidFill>
              <a:latin typeface="Arial" panose="020B0604020202020204" pitchFamily="34" charset="0"/>
            </a:endParaRPr>
          </a:p>
          <a:p>
            <a:pPr marL="0" indent="0">
              <a:buNone/>
            </a:pPr>
            <a:r>
              <a:rPr lang="nl-NL" dirty="0"/>
              <a:t>Ook voor de meer reguliere onderwerpen worden themapagina’s ingericht, waarop alle </a:t>
            </a:r>
            <a:r>
              <a:rPr lang="nl-NL" dirty="0">
                <a:solidFill>
                  <a:srgbClr val="C00000"/>
                </a:solidFill>
              </a:rPr>
              <a:t>relevante regelgeving met betrekking tot dat onderwerp</a:t>
            </a:r>
            <a:r>
              <a:rPr lang="nl-NL" dirty="0"/>
              <a:t> is verzameld. Een voorbeeld is de themapagina voor </a:t>
            </a:r>
            <a:r>
              <a:rPr lang="nl-NL" dirty="0">
                <a:solidFill>
                  <a:srgbClr val="C00000"/>
                </a:solidFill>
              </a:rPr>
              <a:t>Materiële vaste activa</a:t>
            </a:r>
            <a:r>
              <a:rPr lang="nl-NL" dirty="0"/>
              <a:t>.</a:t>
            </a:r>
          </a:p>
          <a:p>
            <a:pPr marL="0" indent="0">
              <a:buNone/>
            </a:pPr>
            <a:endParaRPr lang="nl-NL" dirty="0"/>
          </a:p>
          <a:p>
            <a:pPr marL="0" indent="0">
              <a:buNone/>
            </a:pPr>
            <a:r>
              <a:rPr lang="nl-NL" b="1" dirty="0"/>
              <a:t>NOTITIE MATERIELE VASTE ACTIVA </a:t>
            </a:r>
            <a:endParaRPr lang="nl-NL" dirty="0"/>
          </a:p>
          <a:p>
            <a:pPr marL="0" indent="0">
              <a:buNone/>
            </a:pPr>
            <a:r>
              <a:rPr lang="nl-NL" dirty="0">
                <a:hlinkClick r:id="rId2"/>
              </a:rPr>
              <a:t>http://www.commissiebbv.nl/publish/pages/1904/notitie_materiele_vaste_activa_december_2017.pdf</a:t>
            </a:r>
            <a:endParaRPr lang="nl-NL" dirty="0"/>
          </a:p>
          <a:p>
            <a:r>
              <a:rPr lang="nl-NL" dirty="0"/>
              <a:t>Geeft een toelichting op het BBV.</a:t>
            </a:r>
          </a:p>
          <a:p>
            <a:r>
              <a:rPr lang="nl-NL" dirty="0"/>
              <a:t>Vermeld relevante Artikelen in Bijlage 3.</a:t>
            </a:r>
          </a:p>
          <a:p>
            <a:pPr marL="0" indent="0">
              <a:buNone/>
            </a:pPr>
            <a:endParaRPr lang="nl-NL" dirty="0"/>
          </a:p>
          <a:p>
            <a:endParaRPr lang="nl-NL" dirty="0"/>
          </a:p>
          <a:p>
            <a:endParaRPr lang="nl-NL" dirty="0"/>
          </a:p>
        </p:txBody>
      </p:sp>
    </p:spTree>
    <p:extLst>
      <p:ext uri="{BB962C8B-B14F-4D97-AF65-F5344CB8AC3E}">
        <p14:creationId xmlns:p14="http://schemas.microsoft.com/office/powerpoint/2010/main" val="393115366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thema">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1852</TotalTime>
  <Words>2170</Words>
  <Application>Microsoft Office PowerPoint</Application>
  <PresentationFormat>Aangepast</PresentationFormat>
  <Paragraphs>344</Paragraphs>
  <Slides>48</Slides>
  <Notes>3</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48</vt:i4>
      </vt:variant>
    </vt:vector>
  </HeadingPairs>
  <TitlesOfParts>
    <vt:vector size="56" baseType="lpstr">
      <vt:lpstr>&amp;quot</vt:lpstr>
      <vt:lpstr>Arial</vt:lpstr>
      <vt:lpstr>Calibri</vt:lpstr>
      <vt:lpstr>Cambria Math</vt:lpstr>
      <vt:lpstr>Gill Sans MT</vt:lpstr>
      <vt:lpstr>Wingdings</vt:lpstr>
      <vt:lpstr>Wingdings 2</vt:lpstr>
      <vt:lpstr>Dividend</vt:lpstr>
      <vt:lpstr>EEN VISIE OP Gemeentelijke Woningbedrijven</vt:lpstr>
      <vt:lpstr>Inleiding</vt:lpstr>
      <vt:lpstr>Gemeentelijke Woningbedrijven</vt:lpstr>
      <vt:lpstr>PROgramma</vt:lpstr>
      <vt:lpstr>uitgangssituatie en VRAAGSTELLING</vt:lpstr>
      <vt:lpstr>programma</vt:lpstr>
      <vt:lpstr>0/ Stand van zaken</vt:lpstr>
      <vt:lpstr>1/ Gemeente en woningvastgoed</vt:lpstr>
      <vt:lpstr>Regelgeving voor gemeenten – het bbv</vt:lpstr>
      <vt:lpstr>BBV - Besluit Begroten en Verantwoorden</vt:lpstr>
      <vt:lpstr>BBV - Besluit Begroten en Verantwoorden</vt:lpstr>
      <vt:lpstr>BBV - Besluit Begroten en Verantwoorden</vt:lpstr>
      <vt:lpstr>BBV - Besluit Begroten en Verantwoorden</vt:lpstr>
      <vt:lpstr>BBV - Besluit Begroten en Verantwoorden</vt:lpstr>
      <vt:lpstr>BBV - Besluit Begroten en Verantwoorden</vt:lpstr>
      <vt:lpstr>BBV - Besluit Begroten en Verantwoorden</vt:lpstr>
      <vt:lpstr>BBV - Besluit Begroten en Verantwoorden</vt:lpstr>
      <vt:lpstr>BBV - Besluit Begroten en Verantwoorden</vt:lpstr>
      <vt:lpstr>Woningvastgoed in de balans &amp; het eigen vermogen</vt:lpstr>
      <vt:lpstr>Gemeente - Samenvatting</vt:lpstr>
      <vt:lpstr>2/ bestuur  Bedrijf</vt:lpstr>
      <vt:lpstr>Bestuur  Bedrijf</vt:lpstr>
      <vt:lpstr>Exploitatie - woningbedrijf</vt:lpstr>
      <vt:lpstr>Exploitatie - woningbedrijf</vt:lpstr>
      <vt:lpstr>Exploitatie - woningbedrijf</vt:lpstr>
      <vt:lpstr>Exploitatie – woningen (VHE)</vt:lpstr>
      <vt:lpstr>SVB - effecten op balans &amp; eigen vermogen </vt:lpstr>
      <vt:lpstr>Waarde in Strategisch voorraad beleid (SVB)</vt:lpstr>
      <vt:lpstr>Asset- en portefeuillemanagement</vt:lpstr>
      <vt:lpstr>Financieel vastgoedmanagement</vt:lpstr>
      <vt:lpstr>3/ Sociale woningverhuur</vt:lpstr>
      <vt:lpstr>Woningbedrijven  woningcorporaties5</vt:lpstr>
      <vt:lpstr>Woningwet 2015</vt:lpstr>
      <vt:lpstr>Woningwet 2015</vt:lpstr>
      <vt:lpstr>Woningwet 2015</vt:lpstr>
      <vt:lpstr>Woningwet 2015 - kerntaken</vt:lpstr>
      <vt:lpstr>Woningwet 2015 – overige taken</vt:lpstr>
      <vt:lpstr>Woningwet 2015 – Niet DAEB</vt:lpstr>
      <vt:lpstr>Woningwet 2015 - Marktwaarde</vt:lpstr>
      <vt:lpstr>Woningwet 2015 - prestatieafspraken</vt:lpstr>
      <vt:lpstr>Woningwet 2015 - governance</vt:lpstr>
      <vt:lpstr>Woningwet 2015 – extern toezicht</vt:lpstr>
      <vt:lpstr>Woningwet 2015 - Samenvatting - 1</vt:lpstr>
      <vt:lpstr>Woningwet 2015 - Samenvatting - 2</vt:lpstr>
      <vt:lpstr>Kernproblemen woningbedrijven</vt:lpstr>
      <vt:lpstr>Meerdere Problemen</vt:lpstr>
      <vt:lpstr>gemeente en woningverhuur</vt:lpstr>
      <vt:lpstr>pauze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Gemeentelijk Woningbedrijf</dc:title>
  <dc:creator>radema@xs4all.com</dc:creator>
  <cp:lastModifiedBy>radema@xs4all.com</cp:lastModifiedBy>
  <cp:revision>138</cp:revision>
  <cp:lastPrinted>2018-04-23T10:26:56Z</cp:lastPrinted>
  <dcterms:created xsi:type="dcterms:W3CDTF">2018-03-31T13:34:52Z</dcterms:created>
  <dcterms:modified xsi:type="dcterms:W3CDTF">2018-04-25T09:12:40Z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