
<file path=[Content_Types].xml><?xml version="1.0" encoding="utf-8"?>
<Types xmlns="http://schemas.openxmlformats.org/package/2006/content-types">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6"/>
  </p:notesMasterIdLst>
  <p:handoutMasterIdLst>
    <p:handoutMasterId r:id="rId17"/>
  </p:handoutMasterIdLst>
  <p:sldIdLst>
    <p:sldId id="264" r:id="rId2"/>
    <p:sldId id="312" r:id="rId3"/>
    <p:sldId id="263" r:id="rId4"/>
    <p:sldId id="313" r:id="rId5"/>
    <p:sldId id="308" r:id="rId6"/>
    <p:sldId id="291" r:id="rId7"/>
    <p:sldId id="314" r:id="rId8"/>
    <p:sldId id="305" r:id="rId9"/>
    <p:sldId id="315" r:id="rId10"/>
    <p:sldId id="318" r:id="rId11"/>
    <p:sldId id="290" r:id="rId12"/>
    <p:sldId id="306" r:id="rId13"/>
    <p:sldId id="316" r:id="rId14"/>
    <p:sldId id="317" r:id="rId15"/>
  </p:sldIdLst>
  <p:sldSz cx="12188825"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88">
          <p15:clr>
            <a:srgbClr val="A4A3A4"/>
          </p15:clr>
        </p15:guide>
        <p15:guide id="3" orient="horz" pos="432">
          <p15:clr>
            <a:srgbClr val="A4A3A4"/>
          </p15:clr>
        </p15:guide>
        <p15:guide id="4" orient="horz" pos="3072">
          <p15:clr>
            <a:srgbClr val="A4A3A4"/>
          </p15:clr>
        </p15:guide>
        <p15:guide id="5" orient="horz" pos="3408">
          <p15:clr>
            <a:srgbClr val="A4A3A4"/>
          </p15:clr>
        </p15:guide>
        <p15:guide id="6" pos="3839">
          <p15:clr>
            <a:srgbClr val="A4A3A4"/>
          </p15:clr>
        </p15:guide>
        <p15:guide id="7" pos="383">
          <p15:clr>
            <a:srgbClr val="A4A3A4"/>
          </p15:clr>
        </p15:guide>
        <p15:guide id="8" pos="7295">
          <p15:clr>
            <a:srgbClr val="A4A3A4"/>
          </p15:clr>
        </p15:guide>
        <p15:guide id="9" pos="815">
          <p15:clr>
            <a:srgbClr val="A4A3A4"/>
          </p15:clr>
        </p15:guide>
        <p15:guide id="10" pos="2879">
          <p15:clr>
            <a:srgbClr val="A4A3A4"/>
          </p15:clr>
        </p15:guide>
        <p15:guide id="11" pos="307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16" autoAdjust="0"/>
    <p:restoredTop sz="94660"/>
  </p:normalViewPr>
  <p:slideViewPr>
    <p:cSldViewPr>
      <p:cViewPr varScale="1">
        <p:scale>
          <a:sx n="103" d="100"/>
          <a:sy n="103" d="100"/>
        </p:scale>
        <p:origin x="138" y="174"/>
      </p:cViewPr>
      <p:guideLst>
        <p:guide orient="horz" pos="2160"/>
        <p:guide orient="horz" pos="3888"/>
        <p:guide orient="horz" pos="432"/>
        <p:guide orient="horz" pos="3072"/>
        <p:guide orient="horz" pos="3408"/>
        <p:guide pos="3839"/>
        <p:guide pos="383"/>
        <p:guide pos="7295"/>
        <p:guide pos="815"/>
        <p:guide pos="2879"/>
        <p:guide pos="3071"/>
      </p:guideLst>
    </p:cSldViewPr>
  </p:slideViewPr>
  <p:notesTextViewPr>
    <p:cViewPr>
      <p:scale>
        <a:sx n="1" d="1"/>
        <a:sy n="1" d="1"/>
      </p:scale>
      <p:origin x="0" y="0"/>
    </p:cViewPr>
  </p:notesTextViewPr>
  <p:notesViewPr>
    <p:cSldViewPr showGuides="1">
      <p:cViewPr varScale="1">
        <p:scale>
          <a:sx n="88" d="100"/>
          <a:sy n="88" d="100"/>
        </p:scale>
        <p:origin x="3072"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pPr rtl="0"/>
            <a:fld id="{2A0E238E-B9AA-45B3-B200-2A4DD06FF661}" type="datetime1">
              <a:rPr lang="nl-NL" smtClean="0"/>
              <a:t>15-6-2018</a:t>
            </a:fld>
            <a:endParaRPr lang="nl-NL" dirty="0"/>
          </a:p>
        </p:txBody>
      </p:sp>
      <p:sp>
        <p:nvSpPr>
          <p:cNvPr id="4" name="Tijdelijke aanduiding voor voetteks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pPr rtl="0"/>
            <a:fld id="{A98ED8CD-4E4C-49AC-BDC6-2963BA49E54F}" type="slidenum">
              <a:rPr lang="nl-NL" smtClean="0"/>
              <a:t>‹nr.›</a:t>
            </a:fld>
            <a:endParaRPr lang="nl-NL" dirty="0"/>
          </a:p>
        </p:txBody>
      </p:sp>
    </p:spTree>
    <p:extLst>
      <p:ext uri="{BB962C8B-B14F-4D97-AF65-F5344CB8AC3E}">
        <p14:creationId xmlns:p14="http://schemas.microsoft.com/office/powerpoint/2010/main" val="34341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0A487A8-2513-479A-9F01-B9D81311E0C9}" type="datetime1">
              <a:rPr lang="nl-NL" smtClean="0"/>
              <a:pPr/>
              <a:t>15-6-2018</a:t>
            </a:fld>
            <a:endParaRPr lang="nl-NL" dirty="0"/>
          </a:p>
        </p:txBody>
      </p:sp>
      <p:sp>
        <p:nvSpPr>
          <p:cNvPr id="4" name="Tijdelijke aanduiding voor dia-afbeelding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pPr rtl="0"/>
            <a:endParaRPr lang="nl-NL" dirty="0"/>
          </a:p>
        </p:txBody>
      </p:sp>
      <p:sp>
        <p:nvSpPr>
          <p:cNvPr id="5" name="Tijdelijke aanduiding voor notiti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6" name="Tijdelijke aanduiding voor voetteks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pPr rtl="0"/>
            <a:endParaRPr lang="nl-NL" dirty="0"/>
          </a:p>
        </p:txBody>
      </p:sp>
      <p:sp>
        <p:nvSpPr>
          <p:cNvPr id="7" name="Tijdelijke aanduiding voor dia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pPr rtl="0"/>
            <a:fld id="{5FB91549-43BF-425A-AF25-75262019208C}" type="slidenum">
              <a:rPr lang="nl-NL" smtClean="0"/>
              <a:t>‹nr.›</a:t>
            </a:fld>
            <a:endParaRPr lang="nl-NL" dirty="0"/>
          </a:p>
        </p:txBody>
      </p:sp>
    </p:spTree>
    <p:extLst>
      <p:ext uri="{BB962C8B-B14F-4D97-AF65-F5344CB8AC3E}">
        <p14:creationId xmlns:p14="http://schemas.microsoft.com/office/powerpoint/2010/main" val="423928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418" y="3085765"/>
            <a:ext cx="11259933"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040" y="1020431"/>
            <a:ext cx="10990686" cy="1475013"/>
          </a:xfrm>
          <a:effectLst/>
        </p:spPr>
        <p:txBody>
          <a:bodyPr anchor="b">
            <a:normAutofit/>
          </a:bodyPr>
          <a:lstStyle>
            <a:lvl1pPr>
              <a:defRPr sz="3599">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581043" y="2495446"/>
            <a:ext cx="10990683" cy="590321"/>
          </a:xfrm>
        </p:spPr>
        <p:txBody>
          <a:bodyPr anchor="t">
            <a:normAutofit/>
          </a:bodyPr>
          <a:lstStyle>
            <a:lvl1pPr marL="0" indent="0" algn="l">
              <a:buNone/>
              <a:defRPr sz="1600" cap="all">
                <a:solidFill>
                  <a:schemeClr val="accent2"/>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603970" y="5956138"/>
            <a:ext cx="2844059" cy="365125"/>
          </a:xfrm>
        </p:spPr>
        <p:txBody>
          <a:bodyPr/>
          <a:lstStyle>
            <a:lvl1pPr>
              <a:defRPr>
                <a:solidFill>
                  <a:schemeClr val="accent1">
                    <a:lumMod val="75000"/>
                    <a:lumOff val="25000"/>
                  </a:schemeClr>
                </a:solidFill>
              </a:defRPr>
            </a:lvl1pPr>
          </a:lstStyle>
          <a:p>
            <a:fld id="{A2F951A6-1D06-4D13-9B1E-D077D47F70C0}" type="datetime1">
              <a:rPr lang="nl-NL" smtClean="0"/>
              <a:pPr/>
              <a:t>15-6-2018</a:t>
            </a:fld>
            <a:endParaRPr lang="nl-NL" dirty="0"/>
          </a:p>
        </p:txBody>
      </p:sp>
      <p:sp>
        <p:nvSpPr>
          <p:cNvPr id="5" name="Footer Placeholder 4"/>
          <p:cNvSpPr>
            <a:spLocks noGrp="1"/>
          </p:cNvSpPr>
          <p:nvPr>
            <p:ph type="ftr" sz="quarter" idx="11"/>
          </p:nvPr>
        </p:nvSpPr>
        <p:spPr>
          <a:xfrm>
            <a:off x="581040" y="5951812"/>
            <a:ext cx="6915409" cy="365125"/>
          </a:xfrm>
        </p:spPr>
        <p:txBody>
          <a:bodyPr/>
          <a:lstStyle>
            <a:lvl1pPr>
              <a:defRPr>
                <a:solidFill>
                  <a:schemeClr val="accent1">
                    <a:lumMod val="75000"/>
                    <a:lumOff val="25000"/>
                  </a:schemeClr>
                </a:solidFill>
              </a:defRPr>
            </a:lvl1pPr>
          </a:lstStyle>
          <a:p>
            <a:pPr rtl="0"/>
            <a:r>
              <a:rPr lang="nl-NL"/>
              <a:t>Een voettekst toevoegen</a:t>
            </a:r>
            <a:endParaRPr lang="nl-NL" dirty="0"/>
          </a:p>
        </p:txBody>
      </p:sp>
      <p:sp>
        <p:nvSpPr>
          <p:cNvPr id="6" name="Slide Number Placeholder 5"/>
          <p:cNvSpPr>
            <a:spLocks noGrp="1"/>
          </p:cNvSpPr>
          <p:nvPr>
            <p:ph type="sldNum" sz="quarter" idx="12"/>
          </p:nvPr>
        </p:nvSpPr>
        <p:spPr>
          <a:xfrm>
            <a:off x="10555551" y="5956138"/>
            <a:ext cx="1016175" cy="365125"/>
          </a:xfrm>
        </p:spPr>
        <p:txBody>
          <a:bodyPr/>
          <a:lstStyle>
            <a:lvl1pPr>
              <a:defRPr>
                <a:solidFill>
                  <a:schemeClr val="accent1">
                    <a:lumMod val="75000"/>
                    <a:lumOff val="25000"/>
                  </a:schemeClr>
                </a:solidFill>
              </a:defRPr>
            </a:lvl1pPr>
          </a:lstStyle>
          <a:p>
            <a:pPr rtl="0"/>
            <a:fld id="{A3F31473-23EB-4724-8B59-FE6D21D89FA4}" type="slidenum">
              <a:rPr lang="nl-NL" smtClean="0"/>
              <a:pPr rtl="0"/>
              <a:t>‹nr.›</a:t>
            </a:fld>
            <a:endParaRPr lang="nl-NL" dirty="0"/>
          </a:p>
        </p:txBody>
      </p:sp>
    </p:spTree>
    <p:extLst>
      <p:ext uri="{BB962C8B-B14F-4D97-AF65-F5344CB8AC3E}">
        <p14:creationId xmlns:p14="http://schemas.microsoft.com/office/powerpoint/2010/main" val="1897426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171" y="614407"/>
            <a:ext cx="11306393"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041" y="702156"/>
            <a:ext cx="11026744" cy="1013800"/>
          </a:xfrm>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690A96E-1D96-45C4-A6F5-8B0BA31CC1A7}" type="datetime1">
              <a:rPr lang="nl-NL" smtClean="0"/>
              <a:pPr/>
              <a:t>15-6-2018</a:t>
            </a:fld>
            <a:endParaRPr lang="nl-NL" dirty="0"/>
          </a:p>
        </p:txBody>
      </p:sp>
      <p:sp>
        <p:nvSpPr>
          <p:cNvPr id="5" name="Footer Placeholder 4"/>
          <p:cNvSpPr>
            <a:spLocks noGrp="1"/>
          </p:cNvSpPr>
          <p:nvPr>
            <p:ph type="ftr" sz="quarter" idx="11"/>
          </p:nvPr>
        </p:nvSpPr>
        <p:spPr/>
        <p:txBody>
          <a:bodyPr/>
          <a:lstStyle/>
          <a:p>
            <a:pPr rtl="0"/>
            <a:r>
              <a:rPr lang="nl-NL"/>
              <a:t>Een voettekst toevoegen</a:t>
            </a:r>
            <a:endParaRPr lang="nl-NL" dirty="0"/>
          </a:p>
        </p:txBody>
      </p:sp>
      <p:sp>
        <p:nvSpPr>
          <p:cNvPr id="6" name="Slide Number Placeholder 5"/>
          <p:cNvSpPr>
            <a:spLocks noGrp="1"/>
          </p:cNvSpPr>
          <p:nvPr>
            <p:ph type="sldNum" sz="quarter" idx="12"/>
          </p:nvPr>
        </p:nvSpPr>
        <p:spPr/>
        <p:txBody>
          <a:body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2043468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6900" y="599725"/>
            <a:ext cx="2906060"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6899" y="675727"/>
            <a:ext cx="2003642" cy="51830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4722" y="675727"/>
            <a:ext cx="7894223" cy="5183073"/>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991331" y="5956138"/>
            <a:ext cx="1327795" cy="365125"/>
          </a:xfrm>
        </p:spPr>
        <p:txBody>
          <a:bodyPr/>
          <a:lstStyle>
            <a:lvl1pPr>
              <a:defRPr>
                <a:solidFill>
                  <a:schemeClr val="accent1">
                    <a:lumMod val="75000"/>
                    <a:lumOff val="25000"/>
                  </a:schemeClr>
                </a:solidFill>
              </a:defRPr>
            </a:lvl1pPr>
          </a:lstStyle>
          <a:p>
            <a:fld id="{254FE5AD-306B-482C-9D77-D183264DF6A1}" type="datetime1">
              <a:rPr lang="nl-NL" smtClean="0"/>
              <a:pPr/>
              <a:t>15-6-2018</a:t>
            </a:fld>
            <a:endParaRPr lang="nl-NL" dirty="0"/>
          </a:p>
        </p:txBody>
      </p:sp>
      <p:sp>
        <p:nvSpPr>
          <p:cNvPr id="5" name="Footer Placeholder 4"/>
          <p:cNvSpPr>
            <a:spLocks noGrp="1"/>
          </p:cNvSpPr>
          <p:nvPr>
            <p:ph type="ftr" sz="quarter" idx="11"/>
          </p:nvPr>
        </p:nvSpPr>
        <p:spPr>
          <a:xfrm>
            <a:off x="774722" y="5951812"/>
            <a:ext cx="7894223" cy="365125"/>
          </a:xfrm>
        </p:spPr>
        <p:txBody>
          <a:bodyPr/>
          <a:lstStyle/>
          <a:p>
            <a:pPr rtl="0"/>
            <a:r>
              <a:rPr lang="nl-NL"/>
              <a:t>Een voettekst toevoegen</a:t>
            </a:r>
            <a:endParaRPr lang="nl-NL" dirty="0"/>
          </a:p>
        </p:txBody>
      </p:sp>
      <p:sp>
        <p:nvSpPr>
          <p:cNvPr id="6" name="Slide Number Placeholder 5"/>
          <p:cNvSpPr>
            <a:spLocks noGrp="1"/>
          </p:cNvSpPr>
          <p:nvPr>
            <p:ph type="sldNum" sz="quarter" idx="12"/>
          </p:nvPr>
        </p:nvSpPr>
        <p:spPr>
          <a:xfrm>
            <a:off x="10443895" y="5956138"/>
            <a:ext cx="1163892" cy="365125"/>
          </a:xfrm>
        </p:spPr>
        <p:txBody>
          <a:bodyPr/>
          <a:lstStyle>
            <a:lvl1pPr>
              <a:defRPr>
                <a:solidFill>
                  <a:schemeClr val="accent1">
                    <a:lumMod val="75000"/>
                    <a:lumOff val="25000"/>
                  </a:schemeClr>
                </a:solidFill>
              </a:defRPr>
            </a:lvl1p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17073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171" y="614407"/>
            <a:ext cx="11306393"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041" y="702156"/>
            <a:ext cx="11026744" cy="1013800"/>
          </a:xfrm>
        </p:spPr>
        <p:txBody>
          <a:bodyPr/>
          <a:lstStyle/>
          <a:p>
            <a:r>
              <a:rPr lang="nl-NL"/>
              <a:t>Klik om stijl te bewerken</a:t>
            </a:r>
            <a:endParaRPr lang="en-US" dirty="0"/>
          </a:p>
        </p:txBody>
      </p:sp>
      <p:sp>
        <p:nvSpPr>
          <p:cNvPr id="3" name="Content Placeholder 2"/>
          <p:cNvSpPr>
            <a:spLocks noGrp="1"/>
          </p:cNvSpPr>
          <p:nvPr>
            <p:ph idx="1"/>
          </p:nvPr>
        </p:nvSpPr>
        <p:spPr>
          <a:xfrm>
            <a:off x="581041" y="2180497"/>
            <a:ext cx="11026743" cy="367830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A1DC49B-26B1-41D3-BFFA-9D974435E1DF}" type="datetime1">
              <a:rPr lang="nl-NL" smtClean="0"/>
              <a:pPr/>
              <a:t>15-6-2018</a:t>
            </a:fld>
            <a:endParaRPr lang="nl-NL" dirty="0"/>
          </a:p>
        </p:txBody>
      </p:sp>
      <p:sp>
        <p:nvSpPr>
          <p:cNvPr id="5" name="Footer Placeholder 4"/>
          <p:cNvSpPr>
            <a:spLocks noGrp="1"/>
          </p:cNvSpPr>
          <p:nvPr>
            <p:ph type="ftr" sz="quarter" idx="11"/>
          </p:nvPr>
        </p:nvSpPr>
        <p:spPr/>
        <p:txBody>
          <a:bodyPr/>
          <a:lstStyle/>
          <a:p>
            <a:pPr rtl="0"/>
            <a:r>
              <a:rPr lang="nl-NL"/>
              <a:t>Een voettekst toevoegen</a:t>
            </a:r>
            <a:endParaRPr lang="nl-NL" dirty="0"/>
          </a:p>
        </p:txBody>
      </p:sp>
      <p:sp>
        <p:nvSpPr>
          <p:cNvPr id="6" name="Slide Number Placeholder 5"/>
          <p:cNvSpPr>
            <a:spLocks noGrp="1"/>
          </p:cNvSpPr>
          <p:nvPr>
            <p:ph type="sldNum" sz="quarter" idx="12"/>
          </p:nvPr>
        </p:nvSpPr>
        <p:spPr>
          <a:xfrm>
            <a:off x="10555550" y="5956138"/>
            <a:ext cx="1052234" cy="365125"/>
          </a:xfrm>
        </p:spPr>
        <p:txBody>
          <a:bodyPr/>
          <a:lstStyle/>
          <a:p>
            <a:pPr rtl="0"/>
            <a:fld id="{A3F31473-23EB-4724-8B59-FE6D21D89FA4}" type="slidenum">
              <a:rPr lang="nl-NL" smtClean="0"/>
              <a:pPr rtl="0"/>
              <a:t>‹nr.›</a:t>
            </a:fld>
            <a:endParaRPr lang="nl-NL" dirty="0"/>
          </a:p>
        </p:txBody>
      </p:sp>
    </p:spTree>
    <p:extLst>
      <p:ext uri="{BB962C8B-B14F-4D97-AF65-F5344CB8AC3E}">
        <p14:creationId xmlns:p14="http://schemas.microsoft.com/office/powerpoint/2010/main" val="370304274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700" y="5141975"/>
            <a:ext cx="1128792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042" y="3043911"/>
            <a:ext cx="11026743" cy="1497507"/>
          </a:xfrm>
        </p:spPr>
        <p:txBody>
          <a:bodyPr anchor="b">
            <a:normAutofit/>
          </a:bodyPr>
          <a:lstStyle>
            <a:lvl1pPr algn="l">
              <a:defRPr sz="3599" b="0" cap="all">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581041" y="4541417"/>
            <a:ext cx="11026743" cy="600556"/>
          </a:xfrm>
        </p:spPr>
        <p:txBody>
          <a:bodyPr anchor="t">
            <a:normAutofit/>
          </a:bodyPr>
          <a:lstStyle>
            <a:lvl1pPr marL="0" indent="0" algn="l">
              <a:buNone/>
              <a:defRPr sz="1799" cap="all">
                <a:solidFill>
                  <a:schemeClr val="accent2"/>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BAFBFE7-D6DF-4F92-87FC-BD858C62D3F0}" type="datetime1">
              <a:rPr lang="nl-NL" smtClean="0"/>
              <a:pPr/>
              <a:t>15-6-2018</a:t>
            </a:fld>
            <a:endParaRPr lang="nl-NL"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rtl="0"/>
            <a:r>
              <a:rPr lang="nl-NL"/>
              <a:t>Een voettekst toevoegen</a:t>
            </a:r>
            <a:endParaRPr lang="nl-NL"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rtl="0"/>
            <a:fld id="{A3F31473-23EB-4724-8B59-FE6D21D89FA4}" type="slidenum">
              <a:rPr lang="nl-NL" smtClean="0"/>
              <a:pPr rtl="0"/>
              <a:t>‹nr.›</a:t>
            </a:fld>
            <a:endParaRPr lang="nl-NL" dirty="0"/>
          </a:p>
        </p:txBody>
      </p:sp>
    </p:spTree>
    <p:extLst>
      <p:ext uri="{BB962C8B-B14F-4D97-AF65-F5344CB8AC3E}">
        <p14:creationId xmlns:p14="http://schemas.microsoft.com/office/powerpoint/2010/main" val="1620964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866" y="606555"/>
            <a:ext cx="1129709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041" y="729658"/>
            <a:ext cx="11026744" cy="988332"/>
          </a:xfrm>
        </p:spPr>
        <p:txBody>
          <a:bodyPr/>
          <a:lstStyle/>
          <a:p>
            <a:r>
              <a:rPr lang="nl-NL"/>
              <a:t>Klik om stijl te bewerken</a:t>
            </a:r>
            <a:endParaRPr lang="en-US" dirty="0"/>
          </a:p>
        </p:txBody>
      </p:sp>
      <p:sp>
        <p:nvSpPr>
          <p:cNvPr id="3" name="Content Placeholder 2"/>
          <p:cNvSpPr>
            <a:spLocks noGrp="1"/>
          </p:cNvSpPr>
          <p:nvPr>
            <p:ph sz="half" idx="1"/>
          </p:nvPr>
        </p:nvSpPr>
        <p:spPr>
          <a:xfrm>
            <a:off x="581042" y="2228004"/>
            <a:ext cx="5420978"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6805" y="2228004"/>
            <a:ext cx="5420980"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E3DC7CE-C6B6-4E8D-A59A-9F23D112E903}" type="datetime1">
              <a:rPr lang="nl-NL" smtClean="0"/>
              <a:pPr/>
              <a:t>15-6-2018</a:t>
            </a:fld>
            <a:endParaRPr lang="nl-NL" dirty="0"/>
          </a:p>
        </p:txBody>
      </p:sp>
      <p:sp>
        <p:nvSpPr>
          <p:cNvPr id="6" name="Footer Placeholder 5"/>
          <p:cNvSpPr>
            <a:spLocks noGrp="1"/>
          </p:cNvSpPr>
          <p:nvPr>
            <p:ph type="ftr" sz="quarter" idx="11"/>
          </p:nvPr>
        </p:nvSpPr>
        <p:spPr/>
        <p:txBody>
          <a:bodyPr/>
          <a:lstStyle/>
          <a:p>
            <a:pPr rtl="0"/>
            <a:r>
              <a:rPr lang="nl-NL"/>
              <a:t>Een voettekst toevoegen</a:t>
            </a:r>
            <a:endParaRPr lang="nl-NL" dirty="0"/>
          </a:p>
        </p:txBody>
      </p:sp>
      <p:sp>
        <p:nvSpPr>
          <p:cNvPr id="7" name="Slide Number Placeholder 6"/>
          <p:cNvSpPr>
            <a:spLocks noGrp="1"/>
          </p:cNvSpPr>
          <p:nvPr>
            <p:ph type="sldNum" sz="quarter" idx="12"/>
          </p:nvPr>
        </p:nvSpPr>
        <p:spPr/>
        <p:txBody>
          <a:body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3062668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866" y="606555"/>
            <a:ext cx="1129709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041" y="729658"/>
            <a:ext cx="11026744" cy="988332"/>
          </a:xfrm>
        </p:spPr>
        <p:txBody>
          <a:bodyPr/>
          <a:lstStyle/>
          <a:p>
            <a:r>
              <a:rPr lang="nl-NL"/>
              <a:t>Klik om stijl te bewerken</a:t>
            </a:r>
            <a:endParaRPr lang="en-US" dirty="0"/>
          </a:p>
        </p:txBody>
      </p:sp>
      <p:sp>
        <p:nvSpPr>
          <p:cNvPr id="3" name="Text Placeholder 2"/>
          <p:cNvSpPr>
            <a:spLocks noGrp="1"/>
          </p:cNvSpPr>
          <p:nvPr>
            <p:ph type="body" idx="1"/>
          </p:nvPr>
        </p:nvSpPr>
        <p:spPr>
          <a:xfrm>
            <a:off x="886989" y="2250893"/>
            <a:ext cx="5085750" cy="536005"/>
          </a:xfrm>
        </p:spPr>
        <p:txBody>
          <a:bodyPr anchor="b">
            <a:noAutofit/>
          </a:bodyPr>
          <a:lstStyle>
            <a:lvl1pPr marL="0" indent="0">
              <a:buNone/>
              <a:defRPr sz="2199" b="0">
                <a:solidFill>
                  <a:schemeClr val="accent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Tekststijl van het model bewerken</a:t>
            </a:r>
          </a:p>
        </p:txBody>
      </p:sp>
      <p:sp>
        <p:nvSpPr>
          <p:cNvPr id="4" name="Content Placeholder 3"/>
          <p:cNvSpPr>
            <a:spLocks noGrp="1"/>
          </p:cNvSpPr>
          <p:nvPr>
            <p:ph sz="half" idx="2"/>
          </p:nvPr>
        </p:nvSpPr>
        <p:spPr>
          <a:xfrm>
            <a:off x="581042" y="2926053"/>
            <a:ext cx="5391696"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2037" y="2250893"/>
            <a:ext cx="5085748" cy="553373"/>
          </a:xfrm>
        </p:spPr>
        <p:txBody>
          <a:bodyPr anchor="b">
            <a:noAutofit/>
          </a:bodyPr>
          <a:lstStyle>
            <a:lvl1pPr marL="0" indent="0">
              <a:buNone/>
              <a:defRPr sz="2199" b="0">
                <a:solidFill>
                  <a:schemeClr val="accent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6090" y="2926053"/>
            <a:ext cx="5391696"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0303E47-4A95-4550-9F12-559EDC999436}" type="datetime1">
              <a:rPr lang="nl-NL" smtClean="0"/>
              <a:pPr/>
              <a:t>15-6-2018</a:t>
            </a:fld>
            <a:endParaRPr lang="nl-NL" dirty="0"/>
          </a:p>
        </p:txBody>
      </p:sp>
      <p:sp>
        <p:nvSpPr>
          <p:cNvPr id="8" name="Footer Placeholder 7"/>
          <p:cNvSpPr>
            <a:spLocks noGrp="1"/>
          </p:cNvSpPr>
          <p:nvPr>
            <p:ph type="ftr" sz="quarter" idx="11"/>
          </p:nvPr>
        </p:nvSpPr>
        <p:spPr/>
        <p:txBody>
          <a:bodyPr/>
          <a:lstStyle/>
          <a:p>
            <a:pPr rtl="0"/>
            <a:r>
              <a:rPr lang="nl-NL"/>
              <a:t>Een voettekst toevoegen</a:t>
            </a:r>
            <a:endParaRPr lang="nl-NL" dirty="0"/>
          </a:p>
        </p:txBody>
      </p:sp>
      <p:sp>
        <p:nvSpPr>
          <p:cNvPr id="9" name="Slide Number Placeholder 8"/>
          <p:cNvSpPr>
            <a:spLocks noGrp="1"/>
          </p:cNvSpPr>
          <p:nvPr>
            <p:ph type="sldNum" sz="quarter" idx="12"/>
          </p:nvPr>
        </p:nvSpPr>
        <p:spPr/>
        <p:txBody>
          <a:body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174204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5AB537B-CE98-48CB-A314-6011C45FC7F1}" type="datetime1">
              <a:rPr lang="nl-NL" smtClean="0"/>
              <a:pPr/>
              <a:t>15-6-2018</a:t>
            </a:fld>
            <a:endParaRPr lang="nl-NL" dirty="0"/>
          </a:p>
        </p:txBody>
      </p:sp>
      <p:sp>
        <p:nvSpPr>
          <p:cNvPr id="4" name="Footer Placeholder 3"/>
          <p:cNvSpPr>
            <a:spLocks noGrp="1"/>
          </p:cNvSpPr>
          <p:nvPr>
            <p:ph type="ftr" sz="quarter" idx="11"/>
          </p:nvPr>
        </p:nvSpPr>
        <p:spPr/>
        <p:txBody>
          <a:bodyPr/>
          <a:lstStyle/>
          <a:p>
            <a:pPr rtl="0"/>
            <a:r>
              <a:rPr lang="nl-NL"/>
              <a:t>Een voettekst toevoegen</a:t>
            </a:r>
            <a:endParaRPr lang="nl-NL" dirty="0"/>
          </a:p>
        </p:txBody>
      </p:sp>
      <p:sp>
        <p:nvSpPr>
          <p:cNvPr id="5" name="Slide Number Placeholder 4"/>
          <p:cNvSpPr>
            <a:spLocks noGrp="1"/>
          </p:cNvSpPr>
          <p:nvPr>
            <p:ph type="sldNum" sz="quarter" idx="12"/>
          </p:nvPr>
        </p:nvSpPr>
        <p:spPr/>
        <p:txBody>
          <a:bodyPr/>
          <a:lstStyle/>
          <a:p>
            <a:pPr rtl="0"/>
            <a:fld id="{A3F31473-23EB-4724-8B59-FE6D21D89FA4}" type="slidenum">
              <a:rPr lang="nl-NL" smtClean="0"/>
              <a:t>‹nr.›</a:t>
            </a:fld>
            <a:endParaRPr lang="nl-NL" dirty="0"/>
          </a:p>
        </p:txBody>
      </p:sp>
      <p:sp>
        <p:nvSpPr>
          <p:cNvPr id="7" name="Rectangle 6"/>
          <p:cNvSpPr>
            <a:spLocks noChangeAspect="1"/>
          </p:cNvSpPr>
          <p:nvPr/>
        </p:nvSpPr>
        <p:spPr>
          <a:xfrm>
            <a:off x="440568" y="606555"/>
            <a:ext cx="1129709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744" y="729658"/>
            <a:ext cx="11026744" cy="988332"/>
          </a:xfrm>
        </p:spPr>
        <p:txBody>
          <a:bodyPr/>
          <a:lstStyle/>
          <a:p>
            <a:r>
              <a:rPr lang="nl-NL"/>
              <a:t>Klik om stijl te bewerken</a:t>
            </a:r>
            <a:endParaRPr lang="en-US" dirty="0"/>
          </a:p>
        </p:txBody>
      </p:sp>
    </p:spTree>
    <p:extLst>
      <p:ext uri="{BB962C8B-B14F-4D97-AF65-F5344CB8AC3E}">
        <p14:creationId xmlns:p14="http://schemas.microsoft.com/office/powerpoint/2010/main" val="31194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F508E-A681-4D4D-81E0-99FA3E1F2380}" type="datetime1">
              <a:rPr lang="nl-NL" smtClean="0"/>
              <a:pPr/>
              <a:t>15-6-2018</a:t>
            </a:fld>
            <a:endParaRPr lang="nl-NL" dirty="0"/>
          </a:p>
        </p:txBody>
      </p:sp>
      <p:sp>
        <p:nvSpPr>
          <p:cNvPr id="3" name="Footer Placeholder 2"/>
          <p:cNvSpPr>
            <a:spLocks noGrp="1"/>
          </p:cNvSpPr>
          <p:nvPr>
            <p:ph type="ftr" sz="quarter" idx="11"/>
          </p:nvPr>
        </p:nvSpPr>
        <p:spPr/>
        <p:txBody>
          <a:bodyPr/>
          <a:lstStyle/>
          <a:p>
            <a:pPr rtl="0"/>
            <a:r>
              <a:rPr lang="nl-NL"/>
              <a:t>Een voettekst toevoegen</a:t>
            </a:r>
            <a:endParaRPr lang="nl-NL" dirty="0"/>
          </a:p>
        </p:txBody>
      </p:sp>
      <p:sp>
        <p:nvSpPr>
          <p:cNvPr id="4" name="Slide Number Placeholder 3"/>
          <p:cNvSpPr>
            <a:spLocks noGrp="1"/>
          </p:cNvSpPr>
          <p:nvPr>
            <p:ph type="sldNum" sz="quarter" idx="12"/>
          </p:nvPr>
        </p:nvSpPr>
        <p:spPr/>
        <p:txBody>
          <a:body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1112709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700" y="5141973"/>
            <a:ext cx="11295258"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041" y="5262296"/>
            <a:ext cx="4908166" cy="689514"/>
          </a:xfrm>
        </p:spPr>
        <p:txBody>
          <a:bodyPr anchor="ctr"/>
          <a:lstStyle>
            <a:lvl1pPr algn="l">
              <a:defRPr sz="1999" b="0">
                <a:solidFill>
                  <a:schemeClr val="accent1">
                    <a:lumMod val="75000"/>
                    <a:lumOff val="25000"/>
                  </a:schemeClr>
                </a:solidFill>
              </a:defRPr>
            </a:lvl1pPr>
          </a:lstStyle>
          <a:p>
            <a:r>
              <a:rPr lang="nl-NL"/>
              <a:t>Klik om stijl te bewerken</a:t>
            </a:r>
            <a:endParaRPr lang="en-US" dirty="0"/>
          </a:p>
        </p:txBody>
      </p:sp>
      <p:sp>
        <p:nvSpPr>
          <p:cNvPr id="3" name="Content Placeholder 2"/>
          <p:cNvSpPr>
            <a:spLocks noGrp="1"/>
          </p:cNvSpPr>
          <p:nvPr>
            <p:ph idx="1"/>
          </p:nvPr>
        </p:nvSpPr>
        <p:spPr>
          <a:xfrm>
            <a:off x="447699" y="601200"/>
            <a:ext cx="11289899" cy="4204800"/>
          </a:xfrm>
        </p:spPr>
        <p:txBody>
          <a:bodyPr anchor="ctr">
            <a:normAutofit/>
          </a:bodyPr>
          <a:lstStyle>
            <a:lvl1pPr>
              <a:defRPr sz="1999">
                <a:solidFill>
                  <a:schemeClr val="tx2"/>
                </a:solidFill>
              </a:defRPr>
            </a:lvl1pPr>
            <a:lvl2pPr>
              <a:defRPr sz="1799">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739329" y="5262297"/>
            <a:ext cx="5868458" cy="689515"/>
          </a:xfrm>
        </p:spPr>
        <p:txBody>
          <a:bodyPr anchor="ctr">
            <a:normAutofit/>
          </a:bodyPr>
          <a:lstStyle>
            <a:lvl1pPr marL="0" indent="0" algn="r">
              <a:buNone/>
              <a:defRPr sz="1100">
                <a:solidFill>
                  <a:schemeClr val="bg1"/>
                </a:solidFill>
              </a:defRPr>
            </a:lvl1pPr>
            <a:lvl2pPr marL="457063" indent="0">
              <a:buNone/>
              <a:defRPr sz="11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269F74F-5AB5-425C-92D3-6B9D9DA1CB37}" type="datetime1">
              <a:rPr lang="nl-NL" smtClean="0"/>
              <a:pPr/>
              <a:t>15-6-2018</a:t>
            </a:fld>
            <a:endParaRPr lang="nl-NL"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rtl="0"/>
            <a:r>
              <a:rPr lang="nl-NL"/>
              <a:t>Een voettekst toevoegen</a:t>
            </a:r>
            <a:endParaRPr lang="nl-NL"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3066206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041" y="4693389"/>
            <a:ext cx="11026744" cy="566738"/>
          </a:xfrm>
        </p:spPr>
        <p:txBody>
          <a:bodyPr anchor="b">
            <a:normAutofit/>
          </a:bodyPr>
          <a:lstStyle>
            <a:lvl1pPr algn="l">
              <a:defRPr sz="2399" b="0">
                <a:solidFill>
                  <a:schemeClr val="accent1"/>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447701" y="599725"/>
            <a:ext cx="11287919" cy="3557252"/>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041" y="5260128"/>
            <a:ext cx="11026745" cy="598671"/>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6F3B9670-CA0F-4BAE-9646-FD24346499F6}" type="datetime1">
              <a:rPr lang="nl-NL" smtClean="0"/>
              <a:pPr/>
              <a:t>15-6-2018</a:t>
            </a:fld>
            <a:endParaRPr lang="nl-NL" dirty="0"/>
          </a:p>
        </p:txBody>
      </p:sp>
      <p:sp>
        <p:nvSpPr>
          <p:cNvPr id="6" name="Footer Placeholder 5"/>
          <p:cNvSpPr>
            <a:spLocks noGrp="1"/>
          </p:cNvSpPr>
          <p:nvPr>
            <p:ph type="ftr" sz="quarter" idx="11"/>
          </p:nvPr>
        </p:nvSpPr>
        <p:spPr/>
        <p:txBody>
          <a:bodyPr/>
          <a:lstStyle/>
          <a:p>
            <a:pPr rtl="0"/>
            <a:r>
              <a:rPr lang="nl-NL"/>
              <a:t>Een voettekst toevoegen</a:t>
            </a:r>
            <a:endParaRPr lang="nl-NL" dirty="0"/>
          </a:p>
        </p:txBody>
      </p:sp>
      <p:sp>
        <p:nvSpPr>
          <p:cNvPr id="7" name="Slide Number Placeholder 6"/>
          <p:cNvSpPr>
            <a:spLocks noGrp="1"/>
          </p:cNvSpPr>
          <p:nvPr>
            <p:ph type="sldNum" sz="quarter" idx="12"/>
          </p:nvPr>
        </p:nvSpPr>
        <p:spPr/>
        <p:txBody>
          <a:body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3709818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041" y="705124"/>
            <a:ext cx="11026744" cy="1189554"/>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581041" y="2336003"/>
            <a:ext cx="11026744" cy="3522794"/>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03971" y="5956138"/>
            <a:ext cx="2844058" cy="365125"/>
          </a:xfrm>
          <a:prstGeom prst="rect">
            <a:avLst/>
          </a:prstGeom>
        </p:spPr>
        <p:txBody>
          <a:bodyPr vert="horz" lIns="91440" tIns="45720" rIns="91440" bIns="45720" rtlCol="0" anchor="ctr"/>
          <a:lstStyle>
            <a:lvl1pPr algn="r">
              <a:defRPr sz="900">
                <a:solidFill>
                  <a:schemeClr val="accent2"/>
                </a:solidFill>
              </a:defRPr>
            </a:lvl1pPr>
          </a:lstStyle>
          <a:p>
            <a:fld id="{8A1DC49B-26B1-41D3-BFFA-9D974435E1DF}" type="datetime1">
              <a:rPr lang="nl-NL" smtClean="0"/>
              <a:pPr/>
              <a:t>15-6-2018</a:t>
            </a:fld>
            <a:endParaRPr lang="nl-NL" dirty="0"/>
          </a:p>
        </p:txBody>
      </p:sp>
      <p:sp>
        <p:nvSpPr>
          <p:cNvPr id="5" name="Footer Placeholder 4"/>
          <p:cNvSpPr>
            <a:spLocks noGrp="1"/>
          </p:cNvSpPr>
          <p:nvPr>
            <p:ph type="ftr" sz="quarter" idx="3"/>
          </p:nvPr>
        </p:nvSpPr>
        <p:spPr>
          <a:xfrm>
            <a:off x="581040" y="5951812"/>
            <a:ext cx="6915409" cy="365125"/>
          </a:xfrm>
          <a:prstGeom prst="rect">
            <a:avLst/>
          </a:prstGeom>
        </p:spPr>
        <p:txBody>
          <a:bodyPr vert="horz" lIns="91440" tIns="45720" rIns="91440" bIns="45720" rtlCol="0" anchor="ctr"/>
          <a:lstStyle>
            <a:lvl1pPr algn="l">
              <a:defRPr sz="900" cap="all">
                <a:solidFill>
                  <a:schemeClr val="accent2"/>
                </a:solidFill>
              </a:defRPr>
            </a:lvl1pPr>
          </a:lstStyle>
          <a:p>
            <a:pPr rtl="0"/>
            <a:r>
              <a:rPr lang="nl-NL"/>
              <a:t>Een voettekst toevoegen</a:t>
            </a:r>
            <a:endParaRPr lang="nl-NL" dirty="0"/>
          </a:p>
        </p:txBody>
      </p:sp>
      <p:sp>
        <p:nvSpPr>
          <p:cNvPr id="6" name="Slide Number Placeholder 5"/>
          <p:cNvSpPr>
            <a:spLocks noGrp="1"/>
          </p:cNvSpPr>
          <p:nvPr>
            <p:ph type="sldNum" sz="quarter" idx="4"/>
          </p:nvPr>
        </p:nvSpPr>
        <p:spPr>
          <a:xfrm>
            <a:off x="10555550" y="5956138"/>
            <a:ext cx="1052236" cy="365125"/>
          </a:xfrm>
          <a:prstGeom prst="rect">
            <a:avLst/>
          </a:prstGeom>
        </p:spPr>
        <p:txBody>
          <a:bodyPr vert="horz" lIns="91440" tIns="45720" rIns="91440" bIns="45720" rtlCol="0" anchor="ctr"/>
          <a:lstStyle>
            <a:lvl1pPr algn="r">
              <a:defRPr sz="900">
                <a:solidFill>
                  <a:schemeClr val="accent2"/>
                </a:solidFill>
              </a:defRPr>
            </a:lvl1pPr>
          </a:lstStyle>
          <a:p>
            <a:pPr rtl="0"/>
            <a:fld id="{A3F31473-23EB-4724-8B59-FE6D21D89FA4}" type="slidenum">
              <a:rPr lang="nl-NL" smtClean="0"/>
              <a:pPr rtl="0"/>
              <a:t>‹nr.›</a:t>
            </a:fld>
            <a:endParaRPr lang="nl-NL" dirty="0"/>
          </a:p>
        </p:txBody>
      </p:sp>
      <p:sp>
        <p:nvSpPr>
          <p:cNvPr id="9" name="Rectangle 8"/>
          <p:cNvSpPr/>
          <p:nvPr/>
        </p:nvSpPr>
        <p:spPr>
          <a:xfrm>
            <a:off x="446418" y="457200"/>
            <a:ext cx="3702356"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0052" y="453643"/>
            <a:ext cx="3702356"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0725" y="457200"/>
            <a:ext cx="3702356"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70333383"/>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063" rtl="0" eaLnBrk="1" latinLnBrk="0" hangingPunct="1">
        <a:spcBef>
          <a:spcPct val="0"/>
        </a:spcBef>
        <a:buNone/>
        <a:defRPr sz="2799"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5908" indent="-305908"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799" kern="1200">
          <a:solidFill>
            <a:schemeClr val="tx2"/>
          </a:solidFill>
          <a:latin typeface="+mn-lt"/>
          <a:ea typeface="+mn-ea"/>
          <a:cs typeface="+mn-cs"/>
        </a:defRPr>
      </a:lvl1pPr>
      <a:lvl2pPr marL="629811" indent="-305908"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899730" indent="-269919"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1627" indent="-233930"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1519" indent="-233930"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89943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19934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49925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79916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www.woningwet2015.nl/sites/www.woningwet2015.nl/files/documenten/rtiv_bijlage_2_handboek_marktwaardering_2017_v06_def_-_correctie_exemplaar2_a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hyperlink" Target="https://www.rijksoverheid.nl/documenten/publicaties/2015/03/17/woningwet-2015-in-vogelvluch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5039D-0FB6-4DFD-BC33-44D7AA1AA047}"/>
              </a:ext>
            </a:extLst>
          </p:cNvPr>
          <p:cNvSpPr>
            <a:spLocks noGrp="1"/>
          </p:cNvSpPr>
          <p:nvPr>
            <p:ph type="title"/>
          </p:nvPr>
        </p:nvSpPr>
        <p:spPr/>
        <p:txBody>
          <a:bodyPr/>
          <a:lstStyle/>
          <a:p>
            <a:r>
              <a:rPr lang="nl-NL" dirty="0"/>
              <a:t>3/ Sociale woningverhuur</a:t>
            </a:r>
          </a:p>
        </p:txBody>
      </p:sp>
      <p:sp>
        <p:nvSpPr>
          <p:cNvPr id="3" name="Tijdelijke aanduiding voor tekst 2">
            <a:extLst>
              <a:ext uri="{FF2B5EF4-FFF2-40B4-BE49-F238E27FC236}">
                <a16:creationId xmlns:a16="http://schemas.microsoft.com/office/drawing/2014/main" id="{944B555A-29AD-47B3-8003-D78148D5A44B}"/>
              </a:ext>
            </a:extLst>
          </p:cNvPr>
          <p:cNvSpPr>
            <a:spLocks noGrp="1"/>
          </p:cNvSpPr>
          <p:nvPr>
            <p:ph type="body" idx="1"/>
          </p:nvPr>
        </p:nvSpPr>
        <p:spPr/>
        <p:txBody>
          <a:bodyPr/>
          <a:lstStyle/>
          <a:p>
            <a:r>
              <a:rPr lang="nl-NL"/>
              <a:t>Woningwet 2015</a:t>
            </a:r>
            <a:endParaRPr lang="nl-NL" dirty="0"/>
          </a:p>
        </p:txBody>
      </p:sp>
    </p:spTree>
    <p:extLst>
      <p:ext uri="{BB962C8B-B14F-4D97-AF65-F5344CB8AC3E}">
        <p14:creationId xmlns:p14="http://schemas.microsoft.com/office/powerpoint/2010/main" val="3663965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DC1C21-110F-46C6-8C22-59E6B12BE6F0}"/>
              </a:ext>
            </a:extLst>
          </p:cNvPr>
          <p:cNvSpPr>
            <a:spLocks noGrp="1"/>
          </p:cNvSpPr>
          <p:nvPr>
            <p:ph type="title"/>
          </p:nvPr>
        </p:nvSpPr>
        <p:spPr/>
        <p:txBody>
          <a:bodyPr/>
          <a:lstStyle/>
          <a:p>
            <a:r>
              <a:rPr lang="nl-NL" dirty="0"/>
              <a:t>Woningwet 2015 - Marktwaarde</a:t>
            </a:r>
          </a:p>
        </p:txBody>
      </p:sp>
      <p:sp>
        <p:nvSpPr>
          <p:cNvPr id="3" name="Tijdelijke aanduiding voor inhoud 2">
            <a:extLst>
              <a:ext uri="{FF2B5EF4-FFF2-40B4-BE49-F238E27FC236}">
                <a16:creationId xmlns:a16="http://schemas.microsoft.com/office/drawing/2014/main" id="{F284348F-29AA-461B-990B-3C2C1EC0DCA6}"/>
              </a:ext>
            </a:extLst>
          </p:cNvPr>
          <p:cNvSpPr>
            <a:spLocks noGrp="1"/>
          </p:cNvSpPr>
          <p:nvPr>
            <p:ph idx="1"/>
          </p:nvPr>
        </p:nvSpPr>
        <p:spPr/>
        <p:txBody>
          <a:bodyPr anchor="t">
            <a:normAutofit/>
          </a:bodyPr>
          <a:lstStyle/>
          <a:p>
            <a:pPr marL="0" indent="0">
              <a:buNone/>
            </a:pPr>
            <a:r>
              <a:rPr lang="nl-NL" b="1" dirty="0"/>
              <a:t>4. Scheiden of splitsen van </a:t>
            </a:r>
            <a:r>
              <a:rPr lang="nl-NL" b="1" dirty="0" err="1"/>
              <a:t>daeb</a:t>
            </a:r>
            <a:r>
              <a:rPr lang="nl-NL" b="1" dirty="0"/>
              <a:t>- en niet-</a:t>
            </a:r>
            <a:r>
              <a:rPr lang="nl-NL" b="1" dirty="0" err="1"/>
              <a:t>daebactiviteiten</a:t>
            </a:r>
            <a:r>
              <a:rPr lang="nl-NL" b="1" dirty="0"/>
              <a:t> </a:t>
            </a:r>
            <a:endParaRPr lang="nl-NL" dirty="0"/>
          </a:p>
          <a:p>
            <a:r>
              <a:rPr lang="nl-NL" dirty="0"/>
              <a:t>De nieuwe Woningwet schrijft ook voor dat corporaties hun </a:t>
            </a:r>
            <a:r>
              <a:rPr lang="nl-NL" b="1" dirty="0">
                <a:solidFill>
                  <a:srgbClr val="C00000"/>
                </a:solidFill>
              </a:rPr>
              <a:t>bezit op marktwaarde beoordelen</a:t>
            </a:r>
            <a:r>
              <a:rPr lang="nl-NL" dirty="0"/>
              <a:t>. </a:t>
            </a:r>
          </a:p>
          <a:p>
            <a:pPr marL="0" indent="0">
              <a:buNone/>
            </a:pPr>
            <a:r>
              <a:rPr lang="nl-NL" dirty="0"/>
              <a:t>Handboek modelmatig waarderen marktwaarde - Actualisatie peildatum 31 december 2017 </a:t>
            </a:r>
          </a:p>
          <a:p>
            <a:pPr marL="323903" lvl="1" indent="0">
              <a:buNone/>
            </a:pPr>
            <a:r>
              <a:rPr lang="nl-NL" dirty="0">
                <a:hlinkClick r:id="rId2"/>
              </a:rPr>
              <a:t>http://www.woningwet2015.nl/sites/www.woningwet2015.nl/files/documenten/rtiv_bijlage_2_handboek_marktwaardering_2017_v06_def_-_correctie_exemplaar2_as.pdf</a:t>
            </a:r>
            <a:endParaRPr lang="nl-NL" dirty="0"/>
          </a:p>
          <a:p>
            <a:pPr marL="0" indent="0">
              <a:buNone/>
            </a:pPr>
            <a:r>
              <a:rPr lang="nl-NL" dirty="0"/>
              <a:t>2.1 Juridisch  kader In de Woningwet die op 1 juli 2015 is ingegaan, artikel 35 lid 2, is opgenomen dat toegelaten instellingen in het kader van de jaarrekening, het vastgoed in exploitatie dienen te waarderen op </a:t>
            </a:r>
            <a:r>
              <a:rPr lang="nl-NL" b="1" dirty="0"/>
              <a:t>actuele waarde</a:t>
            </a:r>
            <a:r>
              <a:rPr lang="nl-NL" dirty="0"/>
              <a:t>, waaronder in dit verband dient te worden verstaan de </a:t>
            </a:r>
            <a:r>
              <a:rPr lang="nl-NL" b="1" dirty="0"/>
              <a:t>marktwaarde</a:t>
            </a:r>
            <a:r>
              <a:rPr lang="nl-NL" dirty="0"/>
              <a:t>, overeenkomstig het marktwaardebegrip </a:t>
            </a:r>
            <a:r>
              <a:rPr lang="nl-NL" b="1" dirty="0">
                <a:solidFill>
                  <a:srgbClr val="C00000"/>
                </a:solidFill>
              </a:rPr>
              <a:t>onderhandse verkoopwaarde in verhuurde staat</a:t>
            </a:r>
            <a:r>
              <a:rPr lang="nl-NL" dirty="0"/>
              <a:t>. </a:t>
            </a:r>
            <a:br>
              <a:rPr lang="nl-NL" dirty="0"/>
            </a:br>
            <a:r>
              <a:rPr lang="nl-NL" dirty="0"/>
              <a:t>Hiermee is de mogelijkheid die bestond op basis van BW2 en de Richtlijnen voor de jaarrekening, om het vastgoed ook op </a:t>
            </a:r>
            <a:r>
              <a:rPr lang="nl-NL" b="1" dirty="0">
                <a:solidFill>
                  <a:srgbClr val="C00000"/>
                </a:solidFill>
              </a:rPr>
              <a:t>historische kosten</a:t>
            </a:r>
            <a:r>
              <a:rPr lang="nl-NL" dirty="0"/>
              <a:t> of bedrijfswaarde te waarderen, </a:t>
            </a:r>
            <a:r>
              <a:rPr lang="nl-NL" b="1" dirty="0">
                <a:solidFill>
                  <a:srgbClr val="C00000"/>
                </a:solidFill>
              </a:rPr>
              <a:t>beëindigd.</a:t>
            </a:r>
            <a:endParaRPr lang="nl-NL" dirty="0"/>
          </a:p>
        </p:txBody>
      </p:sp>
    </p:spTree>
    <p:extLst>
      <p:ext uri="{BB962C8B-B14F-4D97-AF65-F5344CB8AC3E}">
        <p14:creationId xmlns:p14="http://schemas.microsoft.com/office/powerpoint/2010/main" val="228197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2015 - </a:t>
            </a:r>
            <a:r>
              <a:rPr lang="nl-NL" dirty="0" err="1"/>
              <a:t>governance</a:t>
            </a:r>
            <a:endParaRPr lang="nl-NL" dirty="0"/>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lnSpcReduction="10000"/>
          </a:bodyPr>
          <a:lstStyle/>
          <a:p>
            <a:pPr marL="0" indent="0">
              <a:buNone/>
            </a:pPr>
            <a:r>
              <a:rPr lang="nl-NL" b="1" dirty="0"/>
              <a:t>5. </a:t>
            </a:r>
            <a:r>
              <a:rPr lang="nl-NL" b="1" dirty="0" err="1"/>
              <a:t>Governance</a:t>
            </a:r>
            <a:r>
              <a:rPr lang="nl-NL" b="1" dirty="0"/>
              <a:t> </a:t>
            </a:r>
            <a:endParaRPr lang="nl-NL" dirty="0"/>
          </a:p>
          <a:p>
            <a:r>
              <a:rPr lang="nl-NL" dirty="0"/>
              <a:t>De Herziene Woningwet stelt regels aan de </a:t>
            </a:r>
            <a:r>
              <a:rPr lang="nl-NL" b="1" dirty="0"/>
              <a:t>kwaliteiten van bestuurders</a:t>
            </a:r>
            <a:r>
              <a:rPr lang="nl-NL" dirty="0"/>
              <a:t> en voor het </a:t>
            </a:r>
            <a:r>
              <a:rPr lang="nl-NL" b="1" dirty="0"/>
              <a:t>interne toezicht</a:t>
            </a:r>
            <a:r>
              <a:rPr lang="nl-NL" dirty="0"/>
              <a:t> van woningcorporaties (tezamen de </a:t>
            </a:r>
            <a:r>
              <a:rPr lang="nl-NL" i="1" dirty="0" err="1"/>
              <a:t>governance</a:t>
            </a:r>
            <a:r>
              <a:rPr lang="nl-NL" dirty="0"/>
              <a:t>). Voor leden van het bestuur en van de Raad van Toezicht van de woningcorporatie geldt een </a:t>
            </a:r>
            <a:r>
              <a:rPr lang="nl-NL" b="1" dirty="0"/>
              <a:t>'geschiktheidstoets</a:t>
            </a:r>
            <a:r>
              <a:rPr lang="nl-NL" dirty="0"/>
              <a:t>', die betrekking heeft op competenties en op antecedenten. </a:t>
            </a:r>
          </a:p>
          <a:p>
            <a:r>
              <a:rPr lang="nl-NL" dirty="0"/>
              <a:t>Er worden ook </a:t>
            </a:r>
            <a:r>
              <a:rPr lang="nl-NL" b="1" dirty="0"/>
              <a:t>beperkingen gesteld aan nevenfuncties</a:t>
            </a:r>
            <a:r>
              <a:rPr lang="nl-NL" dirty="0"/>
              <a:t> om belangenconflicten te voorkomen. De bestuurder mag onder meer geen functie hebben bij een </a:t>
            </a:r>
            <a:r>
              <a:rPr lang="nl-NL" b="1" dirty="0"/>
              <a:t>andere </a:t>
            </a:r>
            <a:r>
              <a:rPr lang="nl-NL" b="1" dirty="0">
                <a:solidFill>
                  <a:srgbClr val="C00000"/>
                </a:solidFill>
              </a:rPr>
              <a:t>woningcorporatie</a:t>
            </a:r>
            <a:r>
              <a:rPr lang="nl-NL" dirty="0"/>
              <a:t> en </a:t>
            </a:r>
            <a:r>
              <a:rPr lang="nl-NL" b="1" dirty="0"/>
              <a:t>geen lid zijn van het bestuur van een decentrale overheid (</a:t>
            </a:r>
            <a:r>
              <a:rPr lang="nl-NL" b="1" dirty="0">
                <a:solidFill>
                  <a:srgbClr val="C00000"/>
                </a:solidFill>
              </a:rPr>
              <a:t>gemeente</a:t>
            </a:r>
            <a:r>
              <a:rPr lang="nl-NL" dirty="0"/>
              <a:t>, provincie of waterschap). </a:t>
            </a:r>
          </a:p>
          <a:p>
            <a:r>
              <a:rPr lang="nl-NL" dirty="0"/>
              <a:t>Alle </a:t>
            </a:r>
            <a:r>
              <a:rPr lang="nl-NL" dirty="0" err="1"/>
              <a:t>governance</a:t>
            </a:r>
            <a:r>
              <a:rPr lang="nl-NL" dirty="0"/>
              <a:t> regels zijn er op gericht om de </a:t>
            </a:r>
            <a:r>
              <a:rPr lang="nl-NL" b="1" dirty="0"/>
              <a:t>professionaliteit en integriteit</a:t>
            </a:r>
            <a:r>
              <a:rPr lang="nl-NL" dirty="0"/>
              <a:t> van corporaties te bevorderen.</a:t>
            </a:r>
          </a:p>
          <a:p>
            <a:endParaRPr lang="nl-NL" dirty="0"/>
          </a:p>
          <a:p>
            <a:r>
              <a:rPr lang="nl-NL" dirty="0"/>
              <a:t>Bij gemeenten met een woningbedrijf vallen de rollen van </a:t>
            </a:r>
            <a:r>
              <a:rPr lang="nl-NL" b="1" u="sng" dirty="0"/>
              <a:t>bestuurder</a:t>
            </a:r>
            <a:r>
              <a:rPr lang="nl-NL" dirty="0"/>
              <a:t> van het woningbedrijf en </a:t>
            </a:r>
            <a:r>
              <a:rPr lang="nl-NL" b="1" u="sng" dirty="0"/>
              <a:t>lid van het gemeentebestuur</a:t>
            </a:r>
            <a:r>
              <a:rPr lang="nl-NL" dirty="0"/>
              <a:t> samen (in de persoon van de Wethouder). </a:t>
            </a:r>
          </a:p>
        </p:txBody>
      </p:sp>
    </p:spTree>
    <p:extLst>
      <p:ext uri="{BB962C8B-B14F-4D97-AF65-F5344CB8AC3E}">
        <p14:creationId xmlns:p14="http://schemas.microsoft.com/office/powerpoint/2010/main" val="1114828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 – extern toezicht</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lstStyle/>
          <a:p>
            <a:pPr marL="0" indent="0">
              <a:buNone/>
            </a:pPr>
            <a:r>
              <a:rPr lang="nl-NL" b="1" dirty="0"/>
              <a:t>6. Extern toezicht en Sanering </a:t>
            </a:r>
            <a:endParaRPr lang="nl-NL" dirty="0"/>
          </a:p>
          <a:p>
            <a:r>
              <a:rPr lang="nl-NL" i="1" dirty="0"/>
              <a:t>Autoriteit Woningcorporaties </a:t>
            </a:r>
            <a:endParaRPr lang="nl-NL" dirty="0"/>
          </a:p>
          <a:p>
            <a:r>
              <a:rPr lang="nl-NL" dirty="0"/>
              <a:t>Er komt een Autoriteit Woningcorporaties die integraal toezicht houdt op alle toegelaten instellingen (woningcorporaties). </a:t>
            </a:r>
          </a:p>
          <a:p>
            <a:r>
              <a:rPr lang="nl-NL" dirty="0"/>
              <a:t>Deze autoriteit beoordeelt het </a:t>
            </a:r>
            <a:r>
              <a:rPr lang="nl-NL" b="1" dirty="0"/>
              <a:t>financiële</a:t>
            </a:r>
            <a:r>
              <a:rPr lang="nl-NL" dirty="0"/>
              <a:t> en </a:t>
            </a:r>
            <a:r>
              <a:rPr lang="nl-NL" b="1" dirty="0"/>
              <a:t>volkshuisvestelijke beleid</a:t>
            </a:r>
            <a:r>
              <a:rPr lang="nl-NL" dirty="0"/>
              <a:t>, het </a:t>
            </a:r>
            <a:r>
              <a:rPr lang="nl-NL" b="1" dirty="0"/>
              <a:t>beheer en de financiële situatie</a:t>
            </a:r>
            <a:r>
              <a:rPr lang="nl-NL" dirty="0"/>
              <a:t> van de woningcorporatie en van haar dochtermaatschappijen. </a:t>
            </a:r>
          </a:p>
        </p:txBody>
      </p:sp>
    </p:spTree>
    <p:extLst>
      <p:ext uri="{BB962C8B-B14F-4D97-AF65-F5344CB8AC3E}">
        <p14:creationId xmlns:p14="http://schemas.microsoft.com/office/powerpoint/2010/main" val="1754449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F93316-82C0-40AF-AE3B-F062A4B72F27}"/>
              </a:ext>
            </a:extLst>
          </p:cNvPr>
          <p:cNvSpPr>
            <a:spLocks noGrp="1"/>
          </p:cNvSpPr>
          <p:nvPr>
            <p:ph type="title"/>
          </p:nvPr>
        </p:nvSpPr>
        <p:spPr/>
        <p:txBody>
          <a:bodyPr/>
          <a:lstStyle/>
          <a:p>
            <a:r>
              <a:rPr lang="nl-NL" dirty="0"/>
              <a:t>Woningwet 2015	- Samenvatting - 1</a:t>
            </a:r>
          </a:p>
        </p:txBody>
      </p:sp>
      <p:sp>
        <p:nvSpPr>
          <p:cNvPr id="3" name="Tijdelijke aanduiding voor inhoud 2">
            <a:extLst>
              <a:ext uri="{FF2B5EF4-FFF2-40B4-BE49-F238E27FC236}">
                <a16:creationId xmlns:a16="http://schemas.microsoft.com/office/drawing/2014/main" id="{D6D2B95F-1FF5-48B9-BBFC-D7AA899EA4D6}"/>
              </a:ext>
            </a:extLst>
          </p:cNvPr>
          <p:cNvSpPr>
            <a:spLocks noGrp="1"/>
          </p:cNvSpPr>
          <p:nvPr>
            <p:ph idx="1"/>
          </p:nvPr>
        </p:nvSpPr>
        <p:spPr/>
        <p:txBody>
          <a:bodyPr anchor="t"/>
          <a:lstStyle/>
          <a:p>
            <a:pPr marL="0" indent="0">
              <a:buNone/>
            </a:pPr>
            <a:r>
              <a:rPr lang="nl-NL" dirty="0"/>
              <a:t>Samenvatting</a:t>
            </a:r>
          </a:p>
          <a:p>
            <a:r>
              <a:rPr lang="nl-NL" dirty="0"/>
              <a:t>Kerntaak corporatie en kerntaken gemeente</a:t>
            </a:r>
          </a:p>
          <a:p>
            <a:pPr lvl="1"/>
            <a:r>
              <a:rPr lang="nl-NL" dirty="0"/>
              <a:t>(Gemeentewet)</a:t>
            </a:r>
          </a:p>
          <a:p>
            <a:r>
              <a:rPr lang="nl-NL" dirty="0"/>
              <a:t>Rolconflict in bestuur, uitvoerder en toetser</a:t>
            </a:r>
          </a:p>
          <a:p>
            <a:r>
              <a:rPr lang="nl-NL" dirty="0"/>
              <a:t>Bestemming maatschappelijk bestemd vermogen</a:t>
            </a:r>
          </a:p>
          <a:p>
            <a:pPr lvl="1"/>
            <a:r>
              <a:rPr lang="nl-NL" dirty="0"/>
              <a:t>Wat is de taak van de gemeente met het eigen vermogen?</a:t>
            </a:r>
          </a:p>
          <a:p>
            <a:r>
              <a:rPr lang="nl-NL" dirty="0"/>
              <a:t>Vastgoed wordt tegen marktwaarde getaxeerd</a:t>
            </a:r>
          </a:p>
          <a:p>
            <a:pPr lvl="1"/>
            <a:r>
              <a:rPr lang="nl-NL" dirty="0"/>
              <a:t>Handboek waarderen</a:t>
            </a:r>
          </a:p>
          <a:p>
            <a:r>
              <a:rPr lang="nl-NL" dirty="0" err="1"/>
              <a:t>Governance</a:t>
            </a:r>
            <a:endParaRPr lang="nl-NL" dirty="0"/>
          </a:p>
          <a:p>
            <a:pPr lvl="1"/>
            <a:endParaRPr lang="nl-NL" dirty="0"/>
          </a:p>
          <a:p>
            <a:endParaRPr lang="nl-NL" dirty="0"/>
          </a:p>
        </p:txBody>
      </p:sp>
    </p:spTree>
    <p:extLst>
      <p:ext uri="{BB962C8B-B14F-4D97-AF65-F5344CB8AC3E}">
        <p14:creationId xmlns:p14="http://schemas.microsoft.com/office/powerpoint/2010/main" val="3913644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F93316-82C0-40AF-AE3B-F062A4B72F27}"/>
              </a:ext>
            </a:extLst>
          </p:cNvPr>
          <p:cNvSpPr>
            <a:spLocks noGrp="1"/>
          </p:cNvSpPr>
          <p:nvPr>
            <p:ph type="title"/>
          </p:nvPr>
        </p:nvSpPr>
        <p:spPr/>
        <p:txBody>
          <a:bodyPr/>
          <a:lstStyle/>
          <a:p>
            <a:r>
              <a:rPr lang="nl-NL" dirty="0"/>
              <a:t>Woningwet 2015	- Samenvatting - 2</a:t>
            </a:r>
          </a:p>
        </p:txBody>
      </p:sp>
      <p:sp>
        <p:nvSpPr>
          <p:cNvPr id="3" name="Tijdelijke aanduiding voor inhoud 2">
            <a:extLst>
              <a:ext uri="{FF2B5EF4-FFF2-40B4-BE49-F238E27FC236}">
                <a16:creationId xmlns:a16="http://schemas.microsoft.com/office/drawing/2014/main" id="{D6D2B95F-1FF5-48B9-BBFC-D7AA899EA4D6}"/>
              </a:ext>
            </a:extLst>
          </p:cNvPr>
          <p:cNvSpPr>
            <a:spLocks noGrp="1"/>
          </p:cNvSpPr>
          <p:nvPr>
            <p:ph idx="1"/>
          </p:nvPr>
        </p:nvSpPr>
        <p:spPr/>
        <p:txBody>
          <a:bodyPr anchor="t"/>
          <a:lstStyle/>
          <a:p>
            <a:pPr marL="0" indent="0">
              <a:buNone/>
            </a:pPr>
            <a:r>
              <a:rPr lang="nl-NL" dirty="0"/>
              <a:t>Samenvatting</a:t>
            </a:r>
          </a:p>
          <a:p>
            <a:r>
              <a:rPr lang="nl-NL" dirty="0" err="1"/>
              <a:t>Governance</a:t>
            </a:r>
            <a:endParaRPr lang="nl-NL" dirty="0"/>
          </a:p>
          <a:p>
            <a:endParaRPr lang="nl-NL" dirty="0"/>
          </a:p>
          <a:p>
            <a:pPr lvl="1"/>
            <a:endParaRPr lang="nl-NL" dirty="0"/>
          </a:p>
          <a:p>
            <a:endParaRPr lang="nl-NL" dirty="0"/>
          </a:p>
        </p:txBody>
      </p:sp>
    </p:spTree>
    <p:extLst>
      <p:ext uri="{BB962C8B-B14F-4D97-AF65-F5344CB8AC3E}">
        <p14:creationId xmlns:p14="http://schemas.microsoft.com/office/powerpoint/2010/main" val="1903554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Woningbedrijven </a:t>
            </a:r>
            <a:r>
              <a:rPr lang="nl-NL" dirty="0">
                <a:sym typeface="Wingdings" panose="05000000000000000000" pitchFamily="2" charset="2"/>
              </a:rPr>
              <a:t> woningcorporaties</a:t>
            </a:r>
            <a:r>
              <a:rPr lang="nl-NL" dirty="0"/>
              <a:t>5</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a:bodyPr>
          <a:lstStyle/>
          <a:p>
            <a:r>
              <a:rPr lang="nl-NL" dirty="0"/>
              <a:t>Woningbedrijven zijn ontstaan in gemeenten waar geen Woningcorporaties actief waren</a:t>
            </a:r>
          </a:p>
          <a:p>
            <a:r>
              <a:rPr lang="nl-NL" dirty="0"/>
              <a:t>Woningbedrijven vervullen als sociale verhuurder dezelfde rol als Woningcorporaties</a:t>
            </a:r>
          </a:p>
          <a:p>
            <a:r>
              <a:rPr lang="nl-NL" dirty="0"/>
              <a:t>Woningbedrijven verrichten als sociale verhuurder dezelfde taken als Woningcorporaties</a:t>
            </a:r>
          </a:p>
          <a:p>
            <a:pPr marL="0" indent="0">
              <a:buNone/>
            </a:pPr>
            <a:r>
              <a:rPr lang="nl-NL" dirty="0"/>
              <a:t>Maar</a:t>
            </a:r>
          </a:p>
          <a:p>
            <a:pPr marL="0" indent="0">
              <a:buNone/>
            </a:pPr>
            <a:endParaRPr lang="nl-NL" dirty="0"/>
          </a:p>
          <a:p>
            <a:pPr lvl="0"/>
            <a:r>
              <a:rPr lang="nl-NL" dirty="0"/>
              <a:t>Woningbedrijven vallen niet onder de regelgeving van Woningcorporaties</a:t>
            </a:r>
          </a:p>
          <a:p>
            <a:pPr lvl="0"/>
            <a:r>
              <a:rPr lang="nl-NL" dirty="0"/>
              <a:t>De regelgeving voor Woningcorporaties zal op hoofdlijnen worden bekeken, met daarbij de vraag hoe Woningbedrijven zich tot die regelgeving verhouden.</a:t>
            </a:r>
          </a:p>
        </p:txBody>
      </p:sp>
    </p:spTree>
    <p:extLst>
      <p:ext uri="{BB962C8B-B14F-4D97-AF65-F5344CB8AC3E}">
        <p14:creationId xmlns:p14="http://schemas.microsoft.com/office/powerpoint/2010/main" val="4139472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a:bodyPr>
          <a:lstStyle/>
          <a:p>
            <a:pPr marL="0" indent="0">
              <a:buNone/>
            </a:pPr>
            <a:r>
              <a:rPr lang="nl-NL" dirty="0"/>
              <a:t>Bron: Rijksoverheid &amp; Woningwet 2015</a:t>
            </a:r>
          </a:p>
          <a:p>
            <a:pPr marL="0" indent="0">
              <a:buNone/>
            </a:pPr>
            <a:r>
              <a:rPr lang="nl-NL" dirty="0">
                <a:hlinkClick r:id="rId2"/>
              </a:rPr>
              <a:t>https://www.rijksoverheid.nl/documenten/publicaties/2015/03/17/woningwet-2015-in-vogelvlucht</a:t>
            </a:r>
            <a:endParaRPr lang="nl-NL" dirty="0"/>
          </a:p>
          <a:p>
            <a:pPr marL="0" indent="0">
              <a:buNone/>
            </a:pPr>
            <a:endParaRPr lang="nl-NL" dirty="0"/>
          </a:p>
        </p:txBody>
      </p:sp>
      <p:pic>
        <p:nvPicPr>
          <p:cNvPr id="5" name="Afbeelding 4" descr="Afbeelding met schermafbeelding&#10;&#10;Beschrijving is gegenereerd met zeer hoge betrouwbaarheid">
            <a:extLst>
              <a:ext uri="{FF2B5EF4-FFF2-40B4-BE49-F238E27FC236}">
                <a16:creationId xmlns:a16="http://schemas.microsoft.com/office/drawing/2014/main" id="{B223A725-9028-4E10-8D30-6995BB34A8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820" y="2996952"/>
            <a:ext cx="3960440" cy="2516990"/>
          </a:xfrm>
          <a:prstGeom prst="rect">
            <a:avLst/>
          </a:prstGeom>
        </p:spPr>
      </p:pic>
    </p:spTree>
    <p:extLst>
      <p:ext uri="{BB962C8B-B14F-4D97-AF65-F5344CB8AC3E}">
        <p14:creationId xmlns:p14="http://schemas.microsoft.com/office/powerpoint/2010/main" val="781287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a:t>
            </a:r>
          </a:p>
        </p:txBody>
      </p:sp>
      <p:pic>
        <p:nvPicPr>
          <p:cNvPr id="5" name="Tijdelijke aanduiding voor inhoud 4" descr="Afbeelding met binnen&#10;&#10;Beschrijving is gegenereerd met hoge betrouwbaarheid">
            <a:extLst>
              <a:ext uri="{FF2B5EF4-FFF2-40B4-BE49-F238E27FC236}">
                <a16:creationId xmlns:a16="http://schemas.microsoft.com/office/drawing/2014/main" id="{BB4AD6D8-5BE6-4FCC-8888-D58B333561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9197" y="2181225"/>
            <a:ext cx="9650431" cy="3678238"/>
          </a:xfrm>
        </p:spPr>
      </p:pic>
    </p:spTree>
    <p:extLst>
      <p:ext uri="{BB962C8B-B14F-4D97-AF65-F5344CB8AC3E}">
        <p14:creationId xmlns:p14="http://schemas.microsoft.com/office/powerpoint/2010/main" val="2223890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a:bodyPr>
          <a:lstStyle/>
          <a:p>
            <a:pPr marL="0" indent="0">
              <a:buNone/>
            </a:pPr>
            <a:r>
              <a:rPr lang="nl-NL" dirty="0"/>
              <a:t>De Woningwet in Vogelvlucht</a:t>
            </a:r>
            <a:br>
              <a:rPr lang="nl-NL" dirty="0"/>
            </a:br>
            <a:r>
              <a:rPr lang="nl-NL" dirty="0"/>
              <a:t>Samenvatting van de regelgeving voor Sociale Verhuurder / Woningcorporaties</a:t>
            </a:r>
          </a:p>
          <a:p>
            <a:pPr marL="342900" lvl="0" indent="-342900">
              <a:buFont typeface="+mj-lt"/>
              <a:buAutoNum type="arabicPeriod"/>
            </a:pPr>
            <a:r>
              <a:rPr lang="nl-NL" dirty="0"/>
              <a:t>Kerntaak</a:t>
            </a:r>
          </a:p>
          <a:p>
            <a:pPr marL="342900" lvl="0" indent="-342900">
              <a:buFont typeface="+mj-lt"/>
              <a:buAutoNum type="arabicPeriod"/>
            </a:pPr>
            <a:r>
              <a:rPr lang="nl-NL" dirty="0"/>
              <a:t>Overige taken</a:t>
            </a:r>
          </a:p>
          <a:p>
            <a:pPr marL="342900" lvl="0" indent="-342900">
              <a:buFont typeface="+mj-lt"/>
              <a:buAutoNum type="arabicPeriod"/>
            </a:pPr>
            <a:r>
              <a:rPr lang="nl-NL" dirty="0"/>
              <a:t>Prestatieafspraken met gemeente en bewonersorganisatie</a:t>
            </a:r>
          </a:p>
          <a:p>
            <a:pPr marL="342900" lvl="0" indent="-342900">
              <a:buFont typeface="+mj-lt"/>
              <a:buAutoNum type="arabicPeriod"/>
            </a:pPr>
            <a:r>
              <a:rPr lang="nl-NL" dirty="0"/>
              <a:t>Scheiden of splitsen van DAEB- en niet-DAEB-activiteiten</a:t>
            </a:r>
          </a:p>
          <a:p>
            <a:pPr marL="342900" lvl="0" indent="-342900">
              <a:buFont typeface="+mj-lt"/>
              <a:buAutoNum type="arabicPeriod"/>
            </a:pPr>
            <a:r>
              <a:rPr lang="nl-NL" dirty="0" err="1"/>
              <a:t>Governance</a:t>
            </a:r>
            <a:endParaRPr lang="nl-NL" dirty="0"/>
          </a:p>
          <a:p>
            <a:pPr marL="342900" lvl="0" indent="-342900">
              <a:buFont typeface="+mj-lt"/>
              <a:buAutoNum type="arabicPeriod"/>
            </a:pPr>
            <a:r>
              <a:rPr lang="nl-NL" dirty="0"/>
              <a:t>Extern toezicht en Sanering</a:t>
            </a:r>
          </a:p>
        </p:txBody>
      </p:sp>
    </p:spTree>
    <p:extLst>
      <p:ext uri="{BB962C8B-B14F-4D97-AF65-F5344CB8AC3E}">
        <p14:creationId xmlns:p14="http://schemas.microsoft.com/office/powerpoint/2010/main" val="129489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2015 - kerntaken</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a:bodyPr>
          <a:lstStyle/>
          <a:p>
            <a:pPr marL="0" indent="0">
              <a:buNone/>
            </a:pPr>
            <a:r>
              <a:rPr lang="nl-NL" b="1" dirty="0"/>
              <a:t>1. Kerntaak </a:t>
            </a:r>
            <a:endParaRPr lang="nl-NL" dirty="0"/>
          </a:p>
          <a:p>
            <a:r>
              <a:rPr lang="nl-NL" dirty="0"/>
              <a:t>Woningcorporaties keren terug naar hun kerntaak: het bouwen, </a:t>
            </a:r>
            <a:r>
              <a:rPr lang="nl-NL" b="1" dirty="0"/>
              <a:t>verhuren</a:t>
            </a:r>
            <a:r>
              <a:rPr lang="nl-NL" dirty="0"/>
              <a:t> en beheren van </a:t>
            </a:r>
            <a:r>
              <a:rPr lang="nl-NL" b="1" dirty="0"/>
              <a:t>sociale huurwoningen</a:t>
            </a:r>
            <a:r>
              <a:rPr lang="nl-NL" dirty="0"/>
              <a:t> aan mensen met een laag inkomen of aan mensen die om andere redenen moeilijk passende huisvesting kunnen vinden. In het verlengde hiervan mogen ze specifiek omschreven maatschappelijk vastgoed en bepaalde diensten voor leefbaarheid als 'diensten van algemeen economisch belang' (</a:t>
            </a:r>
            <a:r>
              <a:rPr lang="nl-NL" dirty="0" err="1"/>
              <a:t>daeb</a:t>
            </a:r>
            <a:r>
              <a:rPr lang="nl-NL" dirty="0"/>
              <a:t>) verrichten. </a:t>
            </a:r>
          </a:p>
          <a:p>
            <a:endParaRPr lang="nl-NL" dirty="0"/>
          </a:p>
          <a:p>
            <a:r>
              <a:rPr lang="nl-NL" dirty="0"/>
              <a:t>Het Woningbedrijf functioneert in de rol van een Woningcorporatie</a:t>
            </a:r>
          </a:p>
        </p:txBody>
      </p:sp>
    </p:spTree>
    <p:extLst>
      <p:ext uri="{BB962C8B-B14F-4D97-AF65-F5344CB8AC3E}">
        <p14:creationId xmlns:p14="http://schemas.microsoft.com/office/powerpoint/2010/main" val="1092344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 – overige taken</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fontScale="92500" lnSpcReduction="10000"/>
          </a:bodyPr>
          <a:lstStyle/>
          <a:p>
            <a:pPr marL="0" indent="0">
              <a:buNone/>
            </a:pPr>
            <a:r>
              <a:rPr lang="nl-NL" b="1" dirty="0"/>
              <a:t>2. Overige taken</a:t>
            </a:r>
            <a:endParaRPr lang="nl-NL" dirty="0"/>
          </a:p>
          <a:p>
            <a:r>
              <a:rPr lang="nl-NL" dirty="0"/>
              <a:t>…, maar er kunnen zich situaties voordoen waarbij het wenselijk is dat ze andere activiteiten blijven ontplooien. </a:t>
            </a:r>
          </a:p>
          <a:p>
            <a:r>
              <a:rPr lang="nl-NL" dirty="0"/>
              <a:t>Voorwaarde is dat er </a:t>
            </a:r>
            <a:r>
              <a:rPr lang="nl-NL" b="1" dirty="0"/>
              <a:t>geen andere partijen</a:t>
            </a:r>
            <a:r>
              <a:rPr lang="nl-NL" dirty="0"/>
              <a:t> zijn die dat willen doen. </a:t>
            </a:r>
          </a:p>
          <a:p>
            <a:r>
              <a:rPr lang="nl-NL" dirty="0"/>
              <a:t>Deze activiteiten zijn geen diensten van algemeen economisch belang (niet-</a:t>
            </a:r>
            <a:r>
              <a:rPr lang="nl-NL" dirty="0" err="1"/>
              <a:t>daeb</a:t>
            </a:r>
            <a:r>
              <a:rPr lang="nl-NL" dirty="0"/>
              <a:t>). De wet stelt </a:t>
            </a:r>
            <a:r>
              <a:rPr lang="nl-NL" b="1" dirty="0"/>
              <a:t>regels om niet-</a:t>
            </a:r>
            <a:r>
              <a:rPr lang="nl-NL" b="1" dirty="0" err="1"/>
              <a:t>daebactiviteiten</a:t>
            </a:r>
            <a:r>
              <a:rPr lang="nl-NL" b="1" dirty="0"/>
              <a:t> door woningcorporaties in te kaderen</a:t>
            </a:r>
            <a:r>
              <a:rPr lang="nl-NL" dirty="0"/>
              <a:t>. </a:t>
            </a:r>
          </a:p>
          <a:p>
            <a:r>
              <a:rPr lang="nl-NL" dirty="0"/>
              <a:t>Zo mag een woningcorporatie alleen een niet-</a:t>
            </a:r>
            <a:r>
              <a:rPr lang="nl-NL" dirty="0" err="1"/>
              <a:t>daebactiviteit</a:t>
            </a:r>
            <a:r>
              <a:rPr lang="nl-NL" dirty="0"/>
              <a:t> uitvoeren als uit een </a:t>
            </a:r>
            <a:r>
              <a:rPr lang="nl-NL" b="1" dirty="0"/>
              <a:t>markttoets van de gemeente</a:t>
            </a:r>
            <a:r>
              <a:rPr lang="nl-NL" dirty="0"/>
              <a:t> blijkt dat marktpartijen geen interesse hebben. </a:t>
            </a:r>
          </a:p>
          <a:p>
            <a:r>
              <a:rPr lang="nl-NL" dirty="0"/>
              <a:t>Wanneer de woningcorporatie </a:t>
            </a:r>
            <a:r>
              <a:rPr lang="nl-NL" b="1" dirty="0"/>
              <a:t>een door de gemeente gewenst niet-</a:t>
            </a:r>
            <a:r>
              <a:rPr lang="nl-NL" b="1" dirty="0" err="1"/>
              <a:t>daebproject</a:t>
            </a:r>
            <a:r>
              <a:rPr lang="nl-NL" dirty="0"/>
              <a:t> mag uitvoeren, moet daarvoor een marktconforme projectprijs in rekening worden gebracht, die voldoet aan de rendementstoets. </a:t>
            </a:r>
          </a:p>
          <a:p>
            <a:pPr marL="0" indent="0">
              <a:buNone/>
            </a:pPr>
            <a:endParaRPr lang="nl-NL" dirty="0"/>
          </a:p>
          <a:p>
            <a:r>
              <a:rPr lang="nl-NL" dirty="0"/>
              <a:t>De gemeente wenst (als bestuur) , toetst (als bestuur) en voert uit (als woningbedrijf) …..</a:t>
            </a:r>
          </a:p>
          <a:p>
            <a:pPr lvl="0"/>
            <a:endParaRPr lang="nl-NL" dirty="0"/>
          </a:p>
        </p:txBody>
      </p:sp>
    </p:spTree>
    <p:extLst>
      <p:ext uri="{BB962C8B-B14F-4D97-AF65-F5344CB8AC3E}">
        <p14:creationId xmlns:p14="http://schemas.microsoft.com/office/powerpoint/2010/main" val="707679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2015 - prestatieafspraken</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lnSpcReduction="10000"/>
          </a:bodyPr>
          <a:lstStyle/>
          <a:p>
            <a:pPr marL="0" indent="0">
              <a:buNone/>
            </a:pPr>
            <a:r>
              <a:rPr lang="nl-NL" b="1" dirty="0"/>
              <a:t>3. Prestatieafspraken met gemeente en bewonersorganisaties </a:t>
            </a:r>
            <a:endParaRPr lang="nl-NL" dirty="0"/>
          </a:p>
          <a:p>
            <a:r>
              <a:rPr lang="nl-NL" dirty="0"/>
              <a:t>Woningcorporaties dragen bij aan het </a:t>
            </a:r>
            <a:r>
              <a:rPr lang="nl-NL" b="1" dirty="0"/>
              <a:t>gemeentelijke volkshuisvestingsbeleid</a:t>
            </a:r>
            <a:r>
              <a:rPr lang="nl-NL" dirty="0"/>
              <a:t>. Deze bijdrage wordt vastgelegd in </a:t>
            </a:r>
            <a:r>
              <a:rPr lang="nl-NL" b="1" dirty="0"/>
              <a:t>prestatieafspraken tussen gemeente</a:t>
            </a:r>
            <a:r>
              <a:rPr lang="nl-NL" dirty="0"/>
              <a:t>, bewonersorganisatie en de </a:t>
            </a:r>
            <a:r>
              <a:rPr lang="nl-NL" b="1" dirty="0"/>
              <a:t>woningcorporatie</a:t>
            </a:r>
            <a:r>
              <a:rPr lang="nl-NL" dirty="0"/>
              <a:t>. </a:t>
            </a:r>
          </a:p>
          <a:p>
            <a:r>
              <a:rPr lang="nl-NL" dirty="0"/>
              <a:t>De </a:t>
            </a:r>
            <a:r>
              <a:rPr lang="nl-NL" b="1" dirty="0"/>
              <a:t>gemeente</a:t>
            </a:r>
            <a:r>
              <a:rPr lang="nl-NL" dirty="0"/>
              <a:t> kan in haar woonvisie of volkshuisvestingsbeleid thema's benoemen waarop de </a:t>
            </a:r>
            <a:r>
              <a:rPr lang="nl-NL" b="1" dirty="0"/>
              <a:t>woningcorporatie</a:t>
            </a:r>
            <a:r>
              <a:rPr lang="nl-NL" dirty="0"/>
              <a:t> volgens haar dient te presteren. Ze kunnen gaan over nieuwbouw van sociale huurwoningen, de gewenste ontwikkeling van de woningvoorraad (onder andere de verkoop en liberalisatie van bezit), de betaalbaarheid en bereikbaarheid van de woningvoorraad, de huisvesting van specifieke doelgroepen en de kwaliteit en duurzaamheid van de woningvoorraad en de woonomgeving. </a:t>
            </a:r>
          </a:p>
          <a:p>
            <a:endParaRPr lang="nl-NL" dirty="0"/>
          </a:p>
          <a:p>
            <a:pPr lvl="0"/>
            <a:r>
              <a:rPr lang="nl-NL" dirty="0">
                <a:solidFill>
                  <a:srgbClr val="C00000"/>
                </a:solidFill>
              </a:rPr>
              <a:t>De gemeente maakt afspraken met zichzelf (het woningbedrijf)</a:t>
            </a:r>
          </a:p>
          <a:p>
            <a:r>
              <a:rPr lang="nl-NL" dirty="0">
                <a:solidFill>
                  <a:srgbClr val="C00000"/>
                </a:solidFill>
              </a:rPr>
              <a:t>De gemeente draagt op </a:t>
            </a:r>
            <a:r>
              <a:rPr lang="nl-NL" dirty="0" err="1">
                <a:solidFill>
                  <a:srgbClr val="C00000"/>
                </a:solidFill>
              </a:rPr>
              <a:t>op</a:t>
            </a:r>
            <a:r>
              <a:rPr lang="nl-NL" dirty="0">
                <a:solidFill>
                  <a:srgbClr val="C00000"/>
                </a:solidFill>
              </a:rPr>
              <a:t> welke terreinen het woningbedrijf dient te presteren </a:t>
            </a:r>
          </a:p>
        </p:txBody>
      </p:sp>
    </p:spTree>
    <p:extLst>
      <p:ext uri="{BB962C8B-B14F-4D97-AF65-F5344CB8AC3E}">
        <p14:creationId xmlns:p14="http://schemas.microsoft.com/office/powerpoint/2010/main" val="2878732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DC1C21-110F-46C6-8C22-59E6B12BE6F0}"/>
              </a:ext>
            </a:extLst>
          </p:cNvPr>
          <p:cNvSpPr>
            <a:spLocks noGrp="1"/>
          </p:cNvSpPr>
          <p:nvPr>
            <p:ph type="title"/>
          </p:nvPr>
        </p:nvSpPr>
        <p:spPr/>
        <p:txBody>
          <a:bodyPr/>
          <a:lstStyle/>
          <a:p>
            <a:r>
              <a:rPr lang="nl-NL" dirty="0"/>
              <a:t>Woningwet 2015 – Niet DAEB</a:t>
            </a:r>
          </a:p>
        </p:txBody>
      </p:sp>
      <p:sp>
        <p:nvSpPr>
          <p:cNvPr id="3" name="Tijdelijke aanduiding voor inhoud 2">
            <a:extLst>
              <a:ext uri="{FF2B5EF4-FFF2-40B4-BE49-F238E27FC236}">
                <a16:creationId xmlns:a16="http://schemas.microsoft.com/office/drawing/2014/main" id="{F284348F-29AA-461B-990B-3C2C1EC0DCA6}"/>
              </a:ext>
            </a:extLst>
          </p:cNvPr>
          <p:cNvSpPr>
            <a:spLocks noGrp="1"/>
          </p:cNvSpPr>
          <p:nvPr>
            <p:ph idx="1"/>
          </p:nvPr>
        </p:nvSpPr>
        <p:spPr/>
        <p:txBody>
          <a:bodyPr anchor="t"/>
          <a:lstStyle/>
          <a:p>
            <a:pPr marL="0" indent="0">
              <a:buNone/>
            </a:pPr>
            <a:r>
              <a:rPr lang="nl-NL" b="1" dirty="0"/>
              <a:t>4. Scheiden of splitsen van </a:t>
            </a:r>
            <a:r>
              <a:rPr lang="nl-NL" b="1" dirty="0" err="1"/>
              <a:t>daeb</a:t>
            </a:r>
            <a:r>
              <a:rPr lang="nl-NL" b="1" dirty="0"/>
              <a:t>- en niet-</a:t>
            </a:r>
            <a:r>
              <a:rPr lang="nl-NL" b="1" dirty="0" err="1"/>
              <a:t>daebactiviteiten</a:t>
            </a:r>
            <a:r>
              <a:rPr lang="nl-NL" b="1" dirty="0"/>
              <a:t> </a:t>
            </a:r>
            <a:endParaRPr lang="nl-NL" dirty="0"/>
          </a:p>
          <a:p>
            <a:r>
              <a:rPr lang="nl-NL" dirty="0"/>
              <a:t>Woningcorporaties zijn wettelijk verplicht hun </a:t>
            </a:r>
            <a:r>
              <a:rPr lang="nl-NL" dirty="0" err="1"/>
              <a:t>daeb</a:t>
            </a:r>
            <a:r>
              <a:rPr lang="nl-NL" dirty="0"/>
              <a:t>-activiteiten los te koppelen van hun niet-</a:t>
            </a:r>
            <a:r>
              <a:rPr lang="nl-NL" dirty="0" err="1"/>
              <a:t>daebactiviteiten</a:t>
            </a:r>
            <a:r>
              <a:rPr lang="nl-NL" dirty="0"/>
              <a:t>. Dat kan door binnen de woningcorporatie een administratieve scheiding aan te brengen tussen deze twee activiteiten of door niet-</a:t>
            </a:r>
            <a:r>
              <a:rPr lang="nl-NL" dirty="0" err="1"/>
              <a:t>daebactiviteiten</a:t>
            </a:r>
            <a:r>
              <a:rPr lang="nl-NL" dirty="0"/>
              <a:t> juridisch af te splitsen in een woonvennootschap. </a:t>
            </a:r>
          </a:p>
          <a:p>
            <a:r>
              <a:rPr lang="nl-NL" dirty="0"/>
              <a:t>Deze scheiding of splitsing moet ervoor zorgen dat </a:t>
            </a:r>
            <a:r>
              <a:rPr lang="nl-NL" b="1" dirty="0"/>
              <a:t>maatschappelijk bestemd vermogen</a:t>
            </a:r>
            <a:r>
              <a:rPr lang="nl-NL" dirty="0"/>
              <a:t> daadwerkelijk wordt ingezet voor de </a:t>
            </a:r>
            <a:r>
              <a:rPr lang="nl-NL" b="1" dirty="0"/>
              <a:t>maatschappelijke taken</a:t>
            </a:r>
            <a:r>
              <a:rPr lang="nl-NL" dirty="0"/>
              <a:t> die aan woningcorporaties zijn opgedragen. </a:t>
            </a:r>
          </a:p>
          <a:p>
            <a:endParaRPr lang="nl-NL" dirty="0"/>
          </a:p>
          <a:p>
            <a:r>
              <a:rPr lang="nl-NL" dirty="0">
                <a:solidFill>
                  <a:srgbClr val="C00000"/>
                </a:solidFill>
              </a:rPr>
              <a:t>Juiste bestemming geldmiddelen</a:t>
            </a:r>
          </a:p>
        </p:txBody>
      </p:sp>
    </p:spTree>
    <p:extLst>
      <p:ext uri="{BB962C8B-B14F-4D97-AF65-F5344CB8AC3E}">
        <p14:creationId xmlns:p14="http://schemas.microsoft.com/office/powerpoint/2010/main" val="205290579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thema">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Dividend</Template>
  <TotalTime>1870</TotalTime>
  <Words>899</Words>
  <Application>Microsoft Office PowerPoint</Application>
  <PresentationFormat>Aangepast</PresentationFormat>
  <Paragraphs>81</Paragraphs>
  <Slides>14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Calibri</vt:lpstr>
      <vt:lpstr>Gill Sans MT</vt:lpstr>
      <vt:lpstr>Wingdings</vt:lpstr>
      <vt:lpstr>Wingdings 2</vt:lpstr>
      <vt:lpstr>Dividend</vt:lpstr>
      <vt:lpstr>3/ Sociale woningverhuur</vt:lpstr>
      <vt:lpstr>Woningbedrijven  woningcorporaties5</vt:lpstr>
      <vt:lpstr>Woningwet 2015</vt:lpstr>
      <vt:lpstr>Woningwet 2015</vt:lpstr>
      <vt:lpstr>Woningwet 2015</vt:lpstr>
      <vt:lpstr>Woningwet 2015 - kerntaken</vt:lpstr>
      <vt:lpstr>Woningwet 2015 – overige taken</vt:lpstr>
      <vt:lpstr>Woningwet 2015 - prestatieafspraken</vt:lpstr>
      <vt:lpstr>Woningwet 2015 – Niet DAEB</vt:lpstr>
      <vt:lpstr>Woningwet 2015 - Marktwaarde</vt:lpstr>
      <vt:lpstr>Woningwet 2015 - governance</vt:lpstr>
      <vt:lpstr>Woningwet 2015 – extern toezicht</vt:lpstr>
      <vt:lpstr>Woningwet 2015 - Samenvatting - 1</vt:lpstr>
      <vt:lpstr>Woningwet 2015 - Samenvatting - 2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Gemeentelijk Woningbedrijf</dc:title>
  <dc:creator>radema@xs4all.com</dc:creator>
  <cp:lastModifiedBy>radema@xs4all.com</cp:lastModifiedBy>
  <cp:revision>141</cp:revision>
  <cp:lastPrinted>2018-04-23T10:26:56Z</cp:lastPrinted>
  <dcterms:created xsi:type="dcterms:W3CDTF">2018-03-31T13:34:52Z</dcterms:created>
  <dcterms:modified xsi:type="dcterms:W3CDTF">2018-06-15T11:48:40Z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